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4630400" cy="8229600"/>
  <p:notesSz cx="8229600" cy="14630400"/>
  <p:embeddedFontLs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FF5"/>
    <a:srgbClr val="CEB6EC"/>
    <a:srgbClr val="CDB5F5"/>
    <a:srgbClr val="9C62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70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359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432745" y="3931855"/>
            <a:ext cx="8538934" cy="715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28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One Platform, Infinite Possibilities</a:t>
            </a:r>
            <a:endParaRPr lang="en-US" sz="2800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E08157AC-472F-D88B-A730-739C32200A9C}"/>
              </a:ext>
            </a:extLst>
          </p:cNvPr>
          <p:cNvSpPr/>
          <p:nvPr/>
        </p:nvSpPr>
        <p:spPr>
          <a:xfrm>
            <a:off x="302532" y="579829"/>
            <a:ext cx="8538935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7068F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 K BIRLA HACKATHON</a:t>
            </a:r>
            <a:endParaRPr lang="en-US" sz="61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D19F3CC0-D46B-C5B4-D506-233F97D77188}"/>
              </a:ext>
            </a:extLst>
          </p:cNvPr>
          <p:cNvSpPr/>
          <p:nvPr/>
        </p:nvSpPr>
        <p:spPr>
          <a:xfrm>
            <a:off x="972287" y="3306129"/>
            <a:ext cx="8538935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13800" b="1" dirty="0">
                <a:gradFill>
                  <a:gsLst>
                    <a:gs pos="0">
                      <a:srgbClr val="9C62F4"/>
                    </a:gs>
                    <a:gs pos="74000">
                      <a:srgbClr val="CEB6EC"/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CDB5F5"/>
                    </a:gs>
                  </a:gsLst>
                  <a:lin ang="5400000" scaled="1"/>
                </a:gradFill>
                <a:effectLst>
                  <a:outerShdw blurRad="50800" dist="38100" dir="8100000" sx="101000" sy="101000" algn="tr" rotWithShape="0">
                    <a:prstClr val="black">
                      <a:alpha val="60000"/>
                    </a:prst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Vault-X</a:t>
            </a:r>
            <a:endParaRPr lang="en-US" sz="11500" b="1" dirty="0">
              <a:gradFill>
                <a:gsLst>
                  <a:gs pos="0">
                    <a:srgbClr val="9C62F4"/>
                  </a:gs>
                  <a:gs pos="74000">
                    <a:srgbClr val="CEB6EC"/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rgbClr val="CDB5F5"/>
                  </a:gs>
                </a:gsLst>
                <a:lin ang="5400000" scaled="1"/>
              </a:gradFill>
              <a:effectLst>
                <a:outerShdw blurRad="50800" dist="38100" dir="8100000" sx="101000" sy="101000" algn="tr" rotWithShape="0">
                  <a:prstClr val="black">
                    <a:alpha val="60000"/>
                  </a:prstClr>
                </a:outerShdw>
              </a:effectLs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D16A7118-C171-B91D-1CE1-51CF9238D534}"/>
              </a:ext>
            </a:extLst>
          </p:cNvPr>
          <p:cNvSpPr/>
          <p:nvPr/>
        </p:nvSpPr>
        <p:spPr>
          <a:xfrm>
            <a:off x="687138" y="6287607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THEME: ARTIFICIAL INTELLIGENCE IN SECURITY</a:t>
            </a:r>
            <a:endParaRPr lang="en-US" sz="22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12E46EB5-D88B-2294-03F3-2DE09F373B1E}"/>
              </a:ext>
            </a:extLst>
          </p:cNvPr>
          <p:cNvSpPr/>
          <p:nvPr/>
        </p:nvSpPr>
        <p:spPr>
          <a:xfrm>
            <a:off x="5241755" y="6287607"/>
            <a:ext cx="334041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TEAM NAME: TEAM CYBER</a:t>
            </a:r>
            <a:endParaRPr lang="en-US" sz="2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03150A-27D1-12A6-C937-05736E931F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8680" b="35499"/>
          <a:stretch/>
        </p:blipFill>
        <p:spPr>
          <a:xfrm>
            <a:off x="-981777" y="2680746"/>
            <a:ext cx="11107551" cy="2868108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A1E84876-0433-3496-E09D-56CC0AC6C8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92227" y="-182945"/>
            <a:ext cx="5486400" cy="8229600"/>
          </a:xfrm>
          <a:prstGeom prst="rect">
            <a:avLst/>
          </a:prstGeom>
        </p:spPr>
      </p:pic>
      <p:sp>
        <p:nvSpPr>
          <p:cNvPr id="12" name="Text 0">
            <a:extLst>
              <a:ext uri="{FF2B5EF4-FFF2-40B4-BE49-F238E27FC236}">
                <a16:creationId xmlns:a16="http://schemas.microsoft.com/office/drawing/2014/main" id="{E4C45A95-8108-8FEB-8B0B-885F38DCF309}"/>
              </a:ext>
            </a:extLst>
          </p:cNvPr>
          <p:cNvSpPr/>
          <p:nvPr/>
        </p:nvSpPr>
        <p:spPr>
          <a:xfrm>
            <a:off x="245456" y="-254166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Problem: Secure Cloud Data Management</a:t>
            </a:r>
            <a:endParaRPr lang="en-US" sz="4450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CE121753-B055-7FB3-879A-3CE306D1E835}"/>
              </a:ext>
            </a:extLst>
          </p:cNvPr>
          <p:cNvSpPr/>
          <p:nvPr/>
        </p:nvSpPr>
        <p:spPr>
          <a:xfrm>
            <a:off x="1428063" y="9126397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With vast amount of sensitive data stored in the cloud, organizations struggle to maintain privacy while meeting regulatory requirements. The challenge is to integrate </a:t>
            </a:r>
            <a:r>
              <a:rPr lang="en-US" sz="1800" b="1" dirty="0" err="1"/>
              <a:t>encryption,role</a:t>
            </a:r>
            <a:r>
              <a:rPr lang="en-US" sz="1800" b="1" dirty="0"/>
              <a:t>-based access control, and real-time threat detection to protect confidential information without affecting cloud efficiency and scalability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54615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Problem: Secure Cloud Data Management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296489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With vast amount of sensitive data stored in the cloud, organizations struggle to maintain privacy while meeting regulatory requirements. The challenge is to integrate </a:t>
            </a:r>
            <a:r>
              <a:rPr lang="en-US" sz="1800" b="1" dirty="0" err="1"/>
              <a:t>encryption,role</a:t>
            </a:r>
            <a:r>
              <a:rPr lang="en-US" sz="1800" b="1" dirty="0"/>
              <a:t>-based access control, and real-time threat detection to protect confidential information without affecting cloud efficiency and scalability</a:t>
            </a: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CE5E5C8C-0439-B005-C7A0-121954DDDFCB}"/>
              </a:ext>
            </a:extLst>
          </p:cNvPr>
          <p:cNvSpPr/>
          <p:nvPr/>
        </p:nvSpPr>
        <p:spPr>
          <a:xfrm>
            <a:off x="3948408" y="-1862728"/>
            <a:ext cx="8538935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7068F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 K BIRLA HACKATHON</a:t>
            </a:r>
            <a:endParaRPr lang="en-US" sz="61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F037F1B0-98A3-427B-3654-D935BF5670C7}"/>
              </a:ext>
            </a:extLst>
          </p:cNvPr>
          <p:cNvSpPr/>
          <p:nvPr/>
        </p:nvSpPr>
        <p:spPr>
          <a:xfrm>
            <a:off x="5622553" y="10172180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THEME: ARTIFICIAL INTELLIGENCE IN SECURITY</a:t>
            </a:r>
            <a:endParaRPr lang="en-US" sz="22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88EF54E0-8A8F-7FC7-68A6-57365A593F39}"/>
              </a:ext>
            </a:extLst>
          </p:cNvPr>
          <p:cNvSpPr/>
          <p:nvPr/>
        </p:nvSpPr>
        <p:spPr>
          <a:xfrm>
            <a:off x="10177170" y="10172180"/>
            <a:ext cx="334041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TEAM NAME: TEAM CYBER</a:t>
            </a:r>
            <a:endParaRPr lang="en-US" sz="2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997842-B538-C245-77D8-67A47C23B6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8680" b="35499"/>
          <a:stretch/>
        </p:blipFill>
        <p:spPr>
          <a:xfrm>
            <a:off x="-12268563" y="2088876"/>
            <a:ext cx="11107551" cy="2868108"/>
          </a:xfrm>
          <a:prstGeom prst="rect">
            <a:avLst/>
          </a:prstGeom>
        </p:spPr>
      </p:pic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15F7C5CC-3C7D-7917-8F78-2BF2742E43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98615" y="-2398996"/>
            <a:ext cx="5486400" cy="8229600"/>
          </a:xfrm>
          <a:prstGeom prst="rect">
            <a:avLst/>
          </a:prstGeom>
        </p:spPr>
      </p:pic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CED0492E-B03A-4310-EC41-3B982357B8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6722164" y="181689"/>
            <a:ext cx="5486400" cy="822960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60B08B14-5E30-0E49-9C15-4645B3644C15}"/>
              </a:ext>
            </a:extLst>
          </p:cNvPr>
          <p:cNvSpPr/>
          <p:nvPr/>
        </p:nvSpPr>
        <p:spPr>
          <a:xfrm>
            <a:off x="4384300" y="-1990267"/>
            <a:ext cx="7667149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Vault-X Solution: One Platform, Multiple Benefits</a:t>
            </a:r>
            <a:endParaRPr lang="en-US" sz="4350" dirty="0"/>
          </a:p>
        </p:txBody>
      </p:sp>
      <p:sp>
        <p:nvSpPr>
          <p:cNvPr id="12" name="Shape 1">
            <a:extLst>
              <a:ext uri="{FF2B5EF4-FFF2-40B4-BE49-F238E27FC236}">
                <a16:creationId xmlns:a16="http://schemas.microsoft.com/office/drawing/2014/main" id="{B1BA5247-E661-BD5A-CC5D-A4845C8C7FDF}"/>
              </a:ext>
            </a:extLst>
          </p:cNvPr>
          <p:cNvSpPr/>
          <p:nvPr/>
        </p:nvSpPr>
        <p:spPr>
          <a:xfrm>
            <a:off x="5850439" y="11248788"/>
            <a:ext cx="474702" cy="474702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DF729212-C1E8-BABC-58C9-A059211A328D}"/>
              </a:ext>
            </a:extLst>
          </p:cNvPr>
          <p:cNvSpPr/>
          <p:nvPr/>
        </p:nvSpPr>
        <p:spPr>
          <a:xfrm>
            <a:off x="6536120" y="11248788"/>
            <a:ext cx="304240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Saas Service For Organizations</a:t>
            </a:r>
            <a:endParaRPr lang="en-US" sz="2150" dirty="0"/>
          </a:p>
        </p:txBody>
      </p:sp>
      <p:sp>
        <p:nvSpPr>
          <p:cNvPr id="14" name="Text 4">
            <a:extLst>
              <a:ext uri="{FF2B5EF4-FFF2-40B4-BE49-F238E27FC236}">
                <a16:creationId xmlns:a16="http://schemas.microsoft.com/office/drawing/2014/main" id="{F87CEF84-08E3-BFC5-43C5-D20A11C0B819}"/>
              </a:ext>
            </a:extLst>
          </p:cNvPr>
          <p:cNvSpPr/>
          <p:nvPr/>
        </p:nvSpPr>
        <p:spPr>
          <a:xfrm>
            <a:off x="6536120" y="12069485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is a user-friendly SaaS platform that provides a comprehensive solution for securing sensitive data.</a:t>
            </a:r>
            <a:endParaRPr lang="en-US" sz="1650" dirty="0"/>
          </a:p>
        </p:txBody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A8AC4856-D9AC-B562-CF1A-7729180E9AEA}"/>
              </a:ext>
            </a:extLst>
          </p:cNvPr>
          <p:cNvSpPr/>
          <p:nvPr/>
        </p:nvSpPr>
        <p:spPr>
          <a:xfrm>
            <a:off x="9933568" y="11319511"/>
            <a:ext cx="186571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00" dirty="0"/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D81C67A5-2D91-0296-50A6-2386B89DB35C}"/>
              </a:ext>
            </a:extLst>
          </p:cNvPr>
          <p:cNvSpPr/>
          <p:nvPr/>
        </p:nvSpPr>
        <p:spPr>
          <a:xfrm>
            <a:off x="10475183" y="11248788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Integrate Encryption</a:t>
            </a:r>
            <a:endParaRPr lang="en-US" sz="2150" dirty="0"/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C97E2AF7-97F5-946A-B1F0-A33DE4918EB2}"/>
              </a:ext>
            </a:extLst>
          </p:cNvPr>
          <p:cNvSpPr/>
          <p:nvPr/>
        </p:nvSpPr>
        <p:spPr>
          <a:xfrm>
            <a:off x="10475183" y="11722418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employs advanced encryption algorithms to safeguard data at rest and in transit.</a:t>
            </a:r>
            <a:endParaRPr lang="en-US" sz="1650" dirty="0"/>
          </a:p>
        </p:txBody>
      </p:sp>
      <p:sp>
        <p:nvSpPr>
          <p:cNvPr id="18" name="Shape 9">
            <a:extLst>
              <a:ext uri="{FF2B5EF4-FFF2-40B4-BE49-F238E27FC236}">
                <a16:creationId xmlns:a16="http://schemas.microsoft.com/office/drawing/2014/main" id="{D508A0BE-08B7-BF0D-272D-4EFF8BF011B7}"/>
              </a:ext>
            </a:extLst>
          </p:cNvPr>
          <p:cNvSpPr/>
          <p:nvPr/>
        </p:nvSpPr>
        <p:spPr>
          <a:xfrm>
            <a:off x="5850439" y="13867924"/>
            <a:ext cx="474702" cy="474702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9" name="Text 11">
            <a:extLst>
              <a:ext uri="{FF2B5EF4-FFF2-40B4-BE49-F238E27FC236}">
                <a16:creationId xmlns:a16="http://schemas.microsoft.com/office/drawing/2014/main" id="{AA6A16A2-B1D5-B1FE-0FEC-A16ED19AA875}"/>
              </a:ext>
            </a:extLst>
          </p:cNvPr>
          <p:cNvSpPr/>
          <p:nvPr/>
        </p:nvSpPr>
        <p:spPr>
          <a:xfrm>
            <a:off x="6536120" y="13867924"/>
            <a:ext cx="304240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Role-Based Access Control</a:t>
            </a:r>
            <a:endParaRPr lang="en-US" sz="2150" dirty="0"/>
          </a:p>
        </p:txBody>
      </p:sp>
      <p:sp>
        <p:nvSpPr>
          <p:cNvPr id="20" name="Text 12">
            <a:extLst>
              <a:ext uri="{FF2B5EF4-FFF2-40B4-BE49-F238E27FC236}">
                <a16:creationId xmlns:a16="http://schemas.microsoft.com/office/drawing/2014/main" id="{757253ED-5357-4C5F-BBDD-C5C37F85A486}"/>
              </a:ext>
            </a:extLst>
          </p:cNvPr>
          <p:cNvSpPr/>
          <p:nvPr/>
        </p:nvSpPr>
        <p:spPr>
          <a:xfrm>
            <a:off x="6536120" y="14688622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implement granular access controls, ensuring that only authorized users can access specific data.</a:t>
            </a:r>
            <a:endParaRPr lang="en-US" sz="1650" dirty="0"/>
          </a:p>
        </p:txBody>
      </p:sp>
      <p:sp>
        <p:nvSpPr>
          <p:cNvPr id="21" name="Shape 13">
            <a:extLst>
              <a:ext uri="{FF2B5EF4-FFF2-40B4-BE49-F238E27FC236}">
                <a16:creationId xmlns:a16="http://schemas.microsoft.com/office/drawing/2014/main" id="{84FD0830-6D6D-6C1D-F4E8-2C167AAB7D74}"/>
              </a:ext>
            </a:extLst>
          </p:cNvPr>
          <p:cNvSpPr/>
          <p:nvPr/>
        </p:nvSpPr>
        <p:spPr>
          <a:xfrm>
            <a:off x="9789502" y="13867924"/>
            <a:ext cx="474702" cy="474702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22" name="Text 15">
            <a:extLst>
              <a:ext uri="{FF2B5EF4-FFF2-40B4-BE49-F238E27FC236}">
                <a16:creationId xmlns:a16="http://schemas.microsoft.com/office/drawing/2014/main" id="{B816F2EA-799E-F3D8-D3CC-35719F14E7DD}"/>
              </a:ext>
            </a:extLst>
          </p:cNvPr>
          <p:cNvSpPr/>
          <p:nvPr/>
        </p:nvSpPr>
        <p:spPr>
          <a:xfrm>
            <a:off x="10475183" y="13867924"/>
            <a:ext cx="304240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Threat Detection</a:t>
            </a:r>
            <a:endParaRPr lang="en-US" sz="2150" dirty="0"/>
          </a:p>
        </p:txBody>
      </p:sp>
      <p:sp>
        <p:nvSpPr>
          <p:cNvPr id="23" name="Text 16">
            <a:extLst>
              <a:ext uri="{FF2B5EF4-FFF2-40B4-BE49-F238E27FC236}">
                <a16:creationId xmlns:a16="http://schemas.microsoft.com/office/drawing/2014/main" id="{CEDC7401-B7A1-30C7-7E0C-AFE4899D0CF8}"/>
              </a:ext>
            </a:extLst>
          </p:cNvPr>
          <p:cNvSpPr/>
          <p:nvPr/>
        </p:nvSpPr>
        <p:spPr>
          <a:xfrm>
            <a:off x="10475183" y="14688622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uses AI-powered threat detection to identify and mitigate potential vulnerabilities in real-time.</a:t>
            </a:r>
            <a:endParaRPr lang="en-US" sz="1650" dirty="0"/>
          </a:p>
        </p:txBody>
      </p:sp>
      <p:sp>
        <p:nvSpPr>
          <p:cNvPr id="24" name="Shape 1">
            <a:extLst>
              <a:ext uri="{FF2B5EF4-FFF2-40B4-BE49-F238E27FC236}">
                <a16:creationId xmlns:a16="http://schemas.microsoft.com/office/drawing/2014/main" id="{3EDE8974-F088-5D65-2C46-34F56BB70609}"/>
              </a:ext>
            </a:extLst>
          </p:cNvPr>
          <p:cNvSpPr/>
          <p:nvPr/>
        </p:nvSpPr>
        <p:spPr>
          <a:xfrm>
            <a:off x="6177742" y="9442431"/>
            <a:ext cx="474702" cy="474702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25" name="Text 10">
            <a:extLst>
              <a:ext uri="{FF2B5EF4-FFF2-40B4-BE49-F238E27FC236}">
                <a16:creationId xmlns:a16="http://schemas.microsoft.com/office/drawing/2014/main" id="{80A9B620-ED4F-6DB0-C54A-19090F346CA2}"/>
              </a:ext>
            </a:extLst>
          </p:cNvPr>
          <p:cNvSpPr/>
          <p:nvPr/>
        </p:nvSpPr>
        <p:spPr>
          <a:xfrm>
            <a:off x="6325141" y="12132291"/>
            <a:ext cx="17990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00" dirty="0"/>
          </a:p>
        </p:txBody>
      </p:sp>
      <p:sp>
        <p:nvSpPr>
          <p:cNvPr id="26" name="Text 14">
            <a:extLst>
              <a:ext uri="{FF2B5EF4-FFF2-40B4-BE49-F238E27FC236}">
                <a16:creationId xmlns:a16="http://schemas.microsoft.com/office/drawing/2014/main" id="{A0DDE34C-2DAA-2AB6-037E-60AA1E759BB5}"/>
              </a:ext>
            </a:extLst>
          </p:cNvPr>
          <p:cNvSpPr/>
          <p:nvPr/>
        </p:nvSpPr>
        <p:spPr>
          <a:xfrm>
            <a:off x="10253370" y="12132291"/>
            <a:ext cx="20157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826" y="748784"/>
            <a:ext cx="7667149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Vault-X Solution: One Platform, Multiple Benefits</a:t>
            </a:r>
            <a:endParaRPr lang="en-US" sz="4350" dirty="0"/>
          </a:p>
        </p:txBody>
      </p:sp>
      <p:sp>
        <p:nvSpPr>
          <p:cNvPr id="5" name="Text 2"/>
          <p:cNvSpPr/>
          <p:nvPr/>
        </p:nvSpPr>
        <p:spPr>
          <a:xfrm>
            <a:off x="6403181" y="2761536"/>
            <a:ext cx="117991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6910507" y="2690813"/>
            <a:ext cx="304240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Saas Service For Organizations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910507" y="3511510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is a user-friendly SaaS platform that provides a comprehensive solution for securing sensitive data.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3889" y="2690813"/>
            <a:ext cx="474702" cy="474702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10849570" y="2690813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Integrate Encryption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849570" y="3164443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employs advanced encryption algorithms to safeguard data at rest and in transit.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24826" y="5309949"/>
            <a:ext cx="474702" cy="474702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72225" y="5380673"/>
            <a:ext cx="17990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6910507" y="5309949"/>
            <a:ext cx="304240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Role-Based Access Control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10507" y="6130647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implement granular access controls, ensuring that only authorized users can access specific data.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10163889" y="5309949"/>
            <a:ext cx="474702" cy="474702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10300454" y="5380673"/>
            <a:ext cx="20157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10849570" y="5309949"/>
            <a:ext cx="304240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Threat Detection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849570" y="6130647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uses AI-powered threat detection to identify and mitigate potential vulnerabilities in real-time.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1A19B7-4AFE-FDAD-8166-69305DC7BA8E}"/>
              </a:ext>
            </a:extLst>
          </p:cNvPr>
          <p:cNvSpPr/>
          <p:nvPr/>
        </p:nvSpPr>
        <p:spPr>
          <a:xfrm>
            <a:off x="12790025" y="7674015"/>
            <a:ext cx="1840375" cy="555585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Image 0" descr="preencoded.png">
            <a:extLst>
              <a:ext uri="{FF2B5EF4-FFF2-40B4-BE49-F238E27FC236}">
                <a16:creationId xmlns:a16="http://schemas.microsoft.com/office/drawing/2014/main" id="{E019C9BB-2AEE-C643-E0A0-CA86D3F03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92227" y="-182945"/>
            <a:ext cx="5486400" cy="8229600"/>
          </a:xfrm>
          <a:prstGeom prst="rect">
            <a:avLst/>
          </a:prstGeom>
        </p:spPr>
      </p:pic>
      <p:sp>
        <p:nvSpPr>
          <p:cNvPr id="22" name="Text 0">
            <a:extLst>
              <a:ext uri="{FF2B5EF4-FFF2-40B4-BE49-F238E27FC236}">
                <a16:creationId xmlns:a16="http://schemas.microsoft.com/office/drawing/2014/main" id="{FA98291F-74E2-0491-A763-7B5F16A2B192}"/>
              </a:ext>
            </a:extLst>
          </p:cNvPr>
          <p:cNvSpPr/>
          <p:nvPr/>
        </p:nvSpPr>
        <p:spPr>
          <a:xfrm>
            <a:off x="245456" y="-254166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Problem: Secure Cloud Data Management</a:t>
            </a:r>
            <a:endParaRPr lang="en-US" sz="4450" dirty="0"/>
          </a:p>
        </p:txBody>
      </p:sp>
      <p:sp>
        <p:nvSpPr>
          <p:cNvPr id="23" name="Text 1">
            <a:extLst>
              <a:ext uri="{FF2B5EF4-FFF2-40B4-BE49-F238E27FC236}">
                <a16:creationId xmlns:a16="http://schemas.microsoft.com/office/drawing/2014/main" id="{3C481D32-5B8B-97DF-7D3E-00816BBB60FA}"/>
              </a:ext>
            </a:extLst>
          </p:cNvPr>
          <p:cNvSpPr/>
          <p:nvPr/>
        </p:nvSpPr>
        <p:spPr>
          <a:xfrm>
            <a:off x="1428063" y="9126397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With vast amount of sensitive data stored in the cloud, organizations struggle to maintain privacy while meeting regulatory requirements. The challenge is to integrate </a:t>
            </a:r>
            <a:r>
              <a:rPr lang="en-US" sz="1800" b="1" dirty="0" err="1"/>
              <a:t>encryption,role</a:t>
            </a:r>
            <a:r>
              <a:rPr lang="en-US" sz="1800" b="1" dirty="0"/>
              <a:t>-based access control, and real-time threat detection to protect confidential information without affecting cloud efficiency and scalability</a:t>
            </a:r>
          </a:p>
        </p:txBody>
      </p:sp>
      <p:pic>
        <p:nvPicPr>
          <p:cNvPr id="24" name="Image 0" descr="preencoded.png">
            <a:extLst>
              <a:ext uri="{FF2B5EF4-FFF2-40B4-BE49-F238E27FC236}">
                <a16:creationId xmlns:a16="http://schemas.microsoft.com/office/drawing/2014/main" id="{ED55DEF6-2963-367F-3901-941886897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5409" y="0"/>
            <a:ext cx="5486400" cy="8229600"/>
          </a:xfrm>
          <a:prstGeom prst="rect">
            <a:avLst/>
          </a:prstGeom>
        </p:spPr>
      </p:pic>
      <p:sp>
        <p:nvSpPr>
          <p:cNvPr id="29" name="Text 6">
            <a:extLst>
              <a:ext uri="{FF2B5EF4-FFF2-40B4-BE49-F238E27FC236}">
                <a16:creationId xmlns:a16="http://schemas.microsoft.com/office/drawing/2014/main" id="{346C0D13-99D7-2179-9FD9-40F4D8B1115E}"/>
              </a:ext>
            </a:extLst>
          </p:cNvPr>
          <p:cNvSpPr/>
          <p:nvPr/>
        </p:nvSpPr>
        <p:spPr>
          <a:xfrm>
            <a:off x="10232546" y="2761536"/>
            <a:ext cx="186571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00" dirty="0"/>
          </a:p>
        </p:txBody>
      </p:sp>
      <p:sp>
        <p:nvSpPr>
          <p:cNvPr id="33" name="Text 0">
            <a:extLst>
              <a:ext uri="{FF2B5EF4-FFF2-40B4-BE49-F238E27FC236}">
                <a16:creationId xmlns:a16="http://schemas.microsoft.com/office/drawing/2014/main" id="{F8785EC1-0021-F6B4-7EE0-384B6AD4C905}"/>
              </a:ext>
            </a:extLst>
          </p:cNvPr>
          <p:cNvSpPr/>
          <p:nvPr/>
        </p:nvSpPr>
        <p:spPr>
          <a:xfrm>
            <a:off x="7058857" y="-3669724"/>
            <a:ext cx="10187464" cy="672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Vault-X Architecture: A Robust Foundation</a:t>
            </a:r>
            <a:endParaRPr lang="en-US" sz="4200" dirty="0"/>
          </a:p>
        </p:txBody>
      </p:sp>
      <p:pic>
        <p:nvPicPr>
          <p:cNvPr id="34" name="Image 0" descr="preencoded.png">
            <a:extLst>
              <a:ext uri="{FF2B5EF4-FFF2-40B4-BE49-F238E27FC236}">
                <a16:creationId xmlns:a16="http://schemas.microsoft.com/office/drawing/2014/main" id="{FA458943-C9DE-92B8-896C-F90B35812D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278324" y="2291115"/>
            <a:ext cx="7913132" cy="4253032"/>
          </a:xfrm>
          <a:prstGeom prst="rect">
            <a:avLst/>
          </a:prstGeom>
        </p:spPr>
      </p:pic>
      <p:sp>
        <p:nvSpPr>
          <p:cNvPr id="35" name="Text 1">
            <a:extLst>
              <a:ext uri="{FF2B5EF4-FFF2-40B4-BE49-F238E27FC236}">
                <a16:creationId xmlns:a16="http://schemas.microsoft.com/office/drawing/2014/main" id="{7166AF7A-D50D-5C37-E464-75232753574C}"/>
              </a:ext>
            </a:extLst>
          </p:cNvPr>
          <p:cNvSpPr/>
          <p:nvPr/>
        </p:nvSpPr>
        <p:spPr>
          <a:xfrm>
            <a:off x="511016" y="11122360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Interaction Layer</a:t>
            </a:r>
            <a:endParaRPr lang="en-US" sz="2100" dirty="0"/>
          </a:p>
        </p:txBody>
      </p:sp>
      <p:sp>
        <p:nvSpPr>
          <p:cNvPr id="36" name="Text 2">
            <a:extLst>
              <a:ext uri="{FF2B5EF4-FFF2-40B4-BE49-F238E27FC236}">
                <a16:creationId xmlns:a16="http://schemas.microsoft.com/office/drawing/2014/main" id="{B711BD83-FBE1-9F60-AEE4-DB722E9D88D1}"/>
              </a:ext>
            </a:extLst>
          </p:cNvPr>
          <p:cNvSpPr/>
          <p:nvPr/>
        </p:nvSpPr>
        <p:spPr>
          <a:xfrm>
            <a:off x="511016" y="11663142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</a:t>
            </a:r>
            <a:endParaRPr lang="en-US" sz="1600" dirty="0"/>
          </a:p>
        </p:txBody>
      </p:sp>
      <p:sp>
        <p:nvSpPr>
          <p:cNvPr id="37" name="Text 3">
            <a:extLst>
              <a:ext uri="{FF2B5EF4-FFF2-40B4-BE49-F238E27FC236}">
                <a16:creationId xmlns:a16="http://schemas.microsoft.com/office/drawing/2014/main" id="{C5B8170B-6122-305E-C575-059B842DFDE7}"/>
              </a:ext>
            </a:extLst>
          </p:cNvPr>
          <p:cNvSpPr/>
          <p:nvPr/>
        </p:nvSpPr>
        <p:spPr>
          <a:xfrm>
            <a:off x="511016" y="12061882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Tailwind</a:t>
            </a:r>
            <a:endParaRPr lang="en-US" sz="1600" dirty="0"/>
          </a:p>
        </p:txBody>
      </p:sp>
      <p:sp>
        <p:nvSpPr>
          <p:cNvPr id="38" name="Text 4">
            <a:extLst>
              <a:ext uri="{FF2B5EF4-FFF2-40B4-BE49-F238E27FC236}">
                <a16:creationId xmlns:a16="http://schemas.microsoft.com/office/drawing/2014/main" id="{888B356D-8E62-D089-3912-8E224401E01A}"/>
              </a:ext>
            </a:extLst>
          </p:cNvPr>
          <p:cNvSpPr/>
          <p:nvPr/>
        </p:nvSpPr>
        <p:spPr>
          <a:xfrm>
            <a:off x="3942992" y="11122360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API Layer</a:t>
            </a:r>
            <a:endParaRPr lang="en-US" sz="2100" dirty="0"/>
          </a:p>
        </p:txBody>
      </p:sp>
      <p:sp>
        <p:nvSpPr>
          <p:cNvPr id="39" name="Text 5">
            <a:extLst>
              <a:ext uri="{FF2B5EF4-FFF2-40B4-BE49-F238E27FC236}">
                <a16:creationId xmlns:a16="http://schemas.microsoft.com/office/drawing/2014/main" id="{E472DF2D-17A6-7144-4B2E-97D9B3A7B082}"/>
              </a:ext>
            </a:extLst>
          </p:cNvPr>
          <p:cNvSpPr/>
          <p:nvPr/>
        </p:nvSpPr>
        <p:spPr>
          <a:xfrm>
            <a:off x="3942992" y="11663142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 API routes</a:t>
            </a:r>
            <a:endParaRPr lang="en-US" sz="1600" dirty="0"/>
          </a:p>
        </p:txBody>
      </p:sp>
      <p:sp>
        <p:nvSpPr>
          <p:cNvPr id="40" name="Text 6">
            <a:extLst>
              <a:ext uri="{FF2B5EF4-FFF2-40B4-BE49-F238E27FC236}">
                <a16:creationId xmlns:a16="http://schemas.microsoft.com/office/drawing/2014/main" id="{1C66CE6E-44D0-698A-F574-A9968F757DE5}"/>
              </a:ext>
            </a:extLst>
          </p:cNvPr>
          <p:cNvSpPr/>
          <p:nvPr/>
        </p:nvSpPr>
        <p:spPr>
          <a:xfrm>
            <a:off x="7374969" y="11122360"/>
            <a:ext cx="2925485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Authentication &amp; Authorization</a:t>
            </a:r>
            <a:endParaRPr lang="en-US" sz="2100" dirty="0"/>
          </a:p>
        </p:txBody>
      </p:sp>
      <p:sp>
        <p:nvSpPr>
          <p:cNvPr id="41" name="Text 7">
            <a:extLst>
              <a:ext uri="{FF2B5EF4-FFF2-40B4-BE49-F238E27FC236}">
                <a16:creationId xmlns:a16="http://schemas.microsoft.com/office/drawing/2014/main" id="{A57B652D-ACC6-1467-AB76-35041C436404}"/>
              </a:ext>
            </a:extLst>
          </p:cNvPr>
          <p:cNvSpPr/>
          <p:nvPr/>
        </p:nvSpPr>
        <p:spPr>
          <a:xfrm>
            <a:off x="7374969" y="11999493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Clerk</a:t>
            </a:r>
            <a:endParaRPr lang="en-US" sz="1600" dirty="0"/>
          </a:p>
        </p:txBody>
      </p:sp>
      <p:sp>
        <p:nvSpPr>
          <p:cNvPr id="42" name="Text 8">
            <a:extLst>
              <a:ext uri="{FF2B5EF4-FFF2-40B4-BE49-F238E27FC236}">
                <a16:creationId xmlns:a16="http://schemas.microsoft.com/office/drawing/2014/main" id="{73228E5E-D713-0536-F0DA-1BD465616712}"/>
              </a:ext>
            </a:extLst>
          </p:cNvPr>
          <p:cNvSpPr/>
          <p:nvPr/>
        </p:nvSpPr>
        <p:spPr>
          <a:xfrm>
            <a:off x="10806945" y="11122360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Payment Processing</a:t>
            </a:r>
            <a:endParaRPr lang="en-US" sz="2100" dirty="0"/>
          </a:p>
        </p:txBody>
      </p:sp>
      <p:sp>
        <p:nvSpPr>
          <p:cNvPr id="43" name="Text 9">
            <a:extLst>
              <a:ext uri="{FF2B5EF4-FFF2-40B4-BE49-F238E27FC236}">
                <a16:creationId xmlns:a16="http://schemas.microsoft.com/office/drawing/2014/main" id="{5F038A80-0760-95FB-9651-03565E919F4F}"/>
              </a:ext>
            </a:extLst>
          </p:cNvPr>
          <p:cNvSpPr/>
          <p:nvPr/>
        </p:nvSpPr>
        <p:spPr>
          <a:xfrm>
            <a:off x="10806945" y="11663142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Stripe</a:t>
            </a:r>
            <a:endParaRPr lang="en-US" sz="160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27BBA6B-794B-EC76-7FEA-CA1886E1CABE}"/>
              </a:ext>
            </a:extLst>
          </p:cNvPr>
          <p:cNvSpPr/>
          <p:nvPr/>
        </p:nvSpPr>
        <p:spPr>
          <a:xfrm>
            <a:off x="12942425" y="7826415"/>
            <a:ext cx="1840375" cy="555585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804" y="562451"/>
            <a:ext cx="10187464" cy="672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Vault-X Architecture: A Robust Foundation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04" y="1644253"/>
            <a:ext cx="7913132" cy="42530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15804" y="6331744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Interaction Layer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715804" y="6872526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15804" y="7271266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Tailwind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147780" y="6331744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API Layer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4147780" y="6872526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 API routes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9757" y="6331744"/>
            <a:ext cx="2925485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Authentication &amp; Authorization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7579757" y="7208877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Clerk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1011733" y="6331744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Payment Processing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1011733" y="6872526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Stripe</a:t>
            </a:r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50516C-4193-6C06-1BB0-38AA5FC012A3}"/>
              </a:ext>
            </a:extLst>
          </p:cNvPr>
          <p:cNvSpPr/>
          <p:nvPr/>
        </p:nvSpPr>
        <p:spPr>
          <a:xfrm>
            <a:off x="12790025" y="7674015"/>
            <a:ext cx="1840375" cy="555585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Shape 9">
            <a:extLst>
              <a:ext uri="{FF2B5EF4-FFF2-40B4-BE49-F238E27FC236}">
                <a16:creationId xmlns:a16="http://schemas.microsoft.com/office/drawing/2014/main" id="{5126BF3A-954B-7BF4-FF36-6305C8E85091}"/>
              </a:ext>
            </a:extLst>
          </p:cNvPr>
          <p:cNvSpPr/>
          <p:nvPr/>
        </p:nvSpPr>
        <p:spPr>
          <a:xfrm>
            <a:off x="-738748" y="5511283"/>
            <a:ext cx="474702" cy="474702"/>
          </a:xfrm>
          <a:prstGeom prst="roundRect">
            <a:avLst>
              <a:gd name="adj" fmla="val 40003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C37292E1-BA5A-972C-2899-C56C8EA06192}"/>
              </a:ext>
            </a:extLst>
          </p:cNvPr>
          <p:cNvSpPr/>
          <p:nvPr/>
        </p:nvSpPr>
        <p:spPr>
          <a:xfrm>
            <a:off x="7648933" y="11474162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implement granular access controls, ensuring that only authorized users can access specific data.</a:t>
            </a:r>
            <a:endParaRPr lang="en-US" sz="1650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2A6A717F-9C39-142E-5292-925883D3FB89}"/>
              </a:ext>
            </a:extLst>
          </p:cNvPr>
          <p:cNvSpPr/>
          <p:nvPr/>
        </p:nvSpPr>
        <p:spPr>
          <a:xfrm>
            <a:off x="10462617" y="11525837"/>
            <a:ext cx="20157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00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690ADCBE-0835-EB33-B6EC-E70278723B20}"/>
              </a:ext>
            </a:extLst>
          </p:cNvPr>
          <p:cNvSpPr/>
          <p:nvPr/>
        </p:nvSpPr>
        <p:spPr>
          <a:xfrm>
            <a:off x="11011733" y="11455113"/>
            <a:ext cx="304240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Threat Detection</a:t>
            </a:r>
            <a:endParaRPr lang="en-US" sz="2150" dirty="0"/>
          </a:p>
        </p:txBody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FCBE5554-7A67-72A3-EDCE-6CE3812C5F57}"/>
              </a:ext>
            </a:extLst>
          </p:cNvPr>
          <p:cNvSpPr/>
          <p:nvPr/>
        </p:nvSpPr>
        <p:spPr>
          <a:xfrm>
            <a:off x="11587996" y="11474162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uses AI-powered threat detection to identify and mitigate potential vulnerabilities in real-time.</a:t>
            </a:r>
            <a:endParaRPr lang="en-US" sz="1650" dirty="0"/>
          </a:p>
        </p:txBody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1A99A7EF-3367-8165-BFF4-A2AC09277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038983" y="201334"/>
            <a:ext cx="5486400" cy="8229600"/>
          </a:xfrm>
          <a:prstGeom prst="rect">
            <a:avLst/>
          </a:prstGeom>
        </p:spPr>
      </p:pic>
      <p:sp>
        <p:nvSpPr>
          <p:cNvPr id="20" name="Text 0">
            <a:extLst>
              <a:ext uri="{FF2B5EF4-FFF2-40B4-BE49-F238E27FC236}">
                <a16:creationId xmlns:a16="http://schemas.microsoft.com/office/drawing/2014/main" id="{141CB42C-5A43-98D4-B44A-4F98644510CE}"/>
              </a:ext>
            </a:extLst>
          </p:cNvPr>
          <p:cNvSpPr/>
          <p:nvPr/>
        </p:nvSpPr>
        <p:spPr>
          <a:xfrm>
            <a:off x="4268249" y="-2986386"/>
            <a:ext cx="7667149" cy="1388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Vault-X Solution: One Platform, Multiple Benefits</a:t>
            </a:r>
            <a:endParaRPr lang="en-US" sz="4350" dirty="0"/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89B319DB-44E9-8150-158B-88CB5337702E}"/>
              </a:ext>
            </a:extLst>
          </p:cNvPr>
          <p:cNvSpPr/>
          <p:nvPr/>
        </p:nvSpPr>
        <p:spPr>
          <a:xfrm>
            <a:off x="6489935" y="8906700"/>
            <a:ext cx="117991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00" dirty="0"/>
          </a:p>
        </p:txBody>
      </p:sp>
      <p:sp>
        <p:nvSpPr>
          <p:cNvPr id="22" name="Text 3">
            <a:extLst>
              <a:ext uri="{FF2B5EF4-FFF2-40B4-BE49-F238E27FC236}">
                <a16:creationId xmlns:a16="http://schemas.microsoft.com/office/drawing/2014/main" id="{F3F4FB49-83D4-BF44-C7CD-CE8B65398795}"/>
              </a:ext>
            </a:extLst>
          </p:cNvPr>
          <p:cNvSpPr/>
          <p:nvPr/>
        </p:nvSpPr>
        <p:spPr>
          <a:xfrm>
            <a:off x="6997261" y="8835977"/>
            <a:ext cx="304240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Saas Service For Organizations</a:t>
            </a:r>
            <a:endParaRPr lang="en-US" sz="2150" dirty="0"/>
          </a:p>
        </p:txBody>
      </p:sp>
      <p:sp>
        <p:nvSpPr>
          <p:cNvPr id="23" name="Text 4">
            <a:extLst>
              <a:ext uri="{FF2B5EF4-FFF2-40B4-BE49-F238E27FC236}">
                <a16:creationId xmlns:a16="http://schemas.microsoft.com/office/drawing/2014/main" id="{1B2B3566-667F-114C-5393-77FA51670B2A}"/>
              </a:ext>
            </a:extLst>
          </p:cNvPr>
          <p:cNvSpPr/>
          <p:nvPr/>
        </p:nvSpPr>
        <p:spPr>
          <a:xfrm>
            <a:off x="6997261" y="9656674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is a user-friendly SaaS platform that provides a comprehensive solution for securing sensitive data.</a:t>
            </a:r>
            <a:endParaRPr lang="en-US" sz="1650" dirty="0"/>
          </a:p>
        </p:txBody>
      </p:sp>
      <p:sp>
        <p:nvSpPr>
          <p:cNvPr id="24" name="Text 6">
            <a:extLst>
              <a:ext uri="{FF2B5EF4-FFF2-40B4-BE49-F238E27FC236}">
                <a16:creationId xmlns:a16="http://schemas.microsoft.com/office/drawing/2014/main" id="{D54ED571-C385-EE0F-EBB7-12EC2BC80ED5}"/>
              </a:ext>
            </a:extLst>
          </p:cNvPr>
          <p:cNvSpPr/>
          <p:nvPr/>
        </p:nvSpPr>
        <p:spPr>
          <a:xfrm>
            <a:off x="10394709" y="8906700"/>
            <a:ext cx="186571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00" dirty="0"/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2935A8A9-FAF8-5663-3F3B-6CE26242626A}"/>
              </a:ext>
            </a:extLst>
          </p:cNvPr>
          <p:cNvSpPr/>
          <p:nvPr/>
        </p:nvSpPr>
        <p:spPr>
          <a:xfrm>
            <a:off x="10936324" y="8835977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Integrate Encryption</a:t>
            </a:r>
            <a:endParaRPr lang="en-US" sz="2150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723069BC-4915-78DB-687F-966203EB98F4}"/>
              </a:ext>
            </a:extLst>
          </p:cNvPr>
          <p:cNvSpPr/>
          <p:nvPr/>
        </p:nvSpPr>
        <p:spPr>
          <a:xfrm>
            <a:off x="10936324" y="9309607"/>
            <a:ext cx="3042404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employs advanced encryption algorithms to safeguard data at rest and in transit.</a:t>
            </a:r>
            <a:endParaRPr lang="en-US" sz="1650" dirty="0"/>
          </a:p>
        </p:txBody>
      </p:sp>
      <p:sp>
        <p:nvSpPr>
          <p:cNvPr id="27" name="Text 11">
            <a:extLst>
              <a:ext uri="{FF2B5EF4-FFF2-40B4-BE49-F238E27FC236}">
                <a16:creationId xmlns:a16="http://schemas.microsoft.com/office/drawing/2014/main" id="{E2207065-474F-AD97-020E-71FFD5018763}"/>
              </a:ext>
            </a:extLst>
          </p:cNvPr>
          <p:cNvSpPr/>
          <p:nvPr/>
        </p:nvSpPr>
        <p:spPr>
          <a:xfrm>
            <a:off x="6997261" y="11455113"/>
            <a:ext cx="3042404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Role-Based Access Control</a:t>
            </a:r>
            <a:endParaRPr lang="en-US" sz="2150" dirty="0"/>
          </a:p>
        </p:txBody>
      </p:sp>
      <p:sp>
        <p:nvSpPr>
          <p:cNvPr id="32" name="Text 10">
            <a:extLst>
              <a:ext uri="{FF2B5EF4-FFF2-40B4-BE49-F238E27FC236}">
                <a16:creationId xmlns:a16="http://schemas.microsoft.com/office/drawing/2014/main" id="{4DD889AF-D114-98BA-3872-548D520A7976}"/>
              </a:ext>
            </a:extLst>
          </p:cNvPr>
          <p:cNvSpPr/>
          <p:nvPr/>
        </p:nvSpPr>
        <p:spPr>
          <a:xfrm>
            <a:off x="6319266" y="9073268"/>
            <a:ext cx="179903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00" dirty="0"/>
          </a:p>
        </p:txBody>
      </p:sp>
      <p:sp>
        <p:nvSpPr>
          <p:cNvPr id="36" name="Shape 1">
            <a:extLst>
              <a:ext uri="{FF2B5EF4-FFF2-40B4-BE49-F238E27FC236}">
                <a16:creationId xmlns:a16="http://schemas.microsoft.com/office/drawing/2014/main" id="{D994DC79-1709-63E2-D62C-40F8CC0A5608}"/>
              </a:ext>
            </a:extLst>
          </p:cNvPr>
          <p:cNvSpPr/>
          <p:nvPr/>
        </p:nvSpPr>
        <p:spPr>
          <a:xfrm>
            <a:off x="-7038983" y="1644253"/>
            <a:ext cx="6448663" cy="1959412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37" name="Text 2">
            <a:extLst>
              <a:ext uri="{FF2B5EF4-FFF2-40B4-BE49-F238E27FC236}">
                <a16:creationId xmlns:a16="http://schemas.microsoft.com/office/drawing/2014/main" id="{BAA757D4-7BCA-568A-F260-E4E1B0F450F9}"/>
              </a:ext>
            </a:extLst>
          </p:cNvPr>
          <p:cNvSpPr/>
          <p:nvPr/>
        </p:nvSpPr>
        <p:spPr>
          <a:xfrm>
            <a:off x="-6822408" y="18608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 Market Potential</a:t>
            </a:r>
            <a:endParaRPr lang="en-US" sz="2200" dirty="0"/>
          </a:p>
        </p:txBody>
      </p:sp>
      <p:sp>
        <p:nvSpPr>
          <p:cNvPr id="38" name="Text 3">
            <a:extLst>
              <a:ext uri="{FF2B5EF4-FFF2-40B4-BE49-F238E27FC236}">
                <a16:creationId xmlns:a16="http://schemas.microsoft.com/office/drawing/2014/main" id="{AF5646D7-E801-95F0-930C-144F63EE4671}"/>
              </a:ext>
            </a:extLst>
          </p:cNvPr>
          <p:cNvSpPr/>
          <p:nvPr/>
        </p:nvSpPr>
        <p:spPr>
          <a:xfrm>
            <a:off x="-6822408" y="2346960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demand for a secure and user-friendly data management platform is significant.</a:t>
            </a:r>
            <a:endParaRPr lang="en-US" sz="1700" dirty="0"/>
          </a:p>
        </p:txBody>
      </p:sp>
      <p:sp>
        <p:nvSpPr>
          <p:cNvPr id="39" name="Shape 7">
            <a:extLst>
              <a:ext uri="{FF2B5EF4-FFF2-40B4-BE49-F238E27FC236}">
                <a16:creationId xmlns:a16="http://schemas.microsoft.com/office/drawing/2014/main" id="{FE9B9047-6648-32EA-0254-AEBFA43026B2}"/>
              </a:ext>
            </a:extLst>
          </p:cNvPr>
          <p:cNvSpPr/>
          <p:nvPr/>
        </p:nvSpPr>
        <p:spPr>
          <a:xfrm>
            <a:off x="-7038983" y="3820240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40" name="Text 8">
            <a:extLst>
              <a:ext uri="{FF2B5EF4-FFF2-40B4-BE49-F238E27FC236}">
                <a16:creationId xmlns:a16="http://schemas.microsoft.com/office/drawing/2014/main" id="{552E5D04-7C14-0F0A-E4BF-2DE00530D30E}"/>
              </a:ext>
            </a:extLst>
          </p:cNvPr>
          <p:cNvSpPr/>
          <p:nvPr/>
        </p:nvSpPr>
        <p:spPr>
          <a:xfrm>
            <a:off x="-6822408" y="4036814"/>
            <a:ext cx="286893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Security &amp; Compliance</a:t>
            </a:r>
            <a:endParaRPr lang="en-US" sz="2200" dirty="0"/>
          </a:p>
        </p:txBody>
      </p:sp>
      <p:sp>
        <p:nvSpPr>
          <p:cNvPr id="41" name="Text 9">
            <a:extLst>
              <a:ext uri="{FF2B5EF4-FFF2-40B4-BE49-F238E27FC236}">
                <a16:creationId xmlns:a16="http://schemas.microsoft.com/office/drawing/2014/main" id="{25F284F3-04C9-B38A-BD9B-F12D2258CD18}"/>
              </a:ext>
            </a:extLst>
          </p:cNvPr>
          <p:cNvSpPr/>
          <p:nvPr/>
        </p:nvSpPr>
        <p:spPr>
          <a:xfrm>
            <a:off x="-6822408" y="4522946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prioritize security by implementing robust authentication and secure payment processing.</a:t>
            </a:r>
            <a:endParaRPr lang="en-US" sz="1700" dirty="0"/>
          </a:p>
        </p:txBody>
      </p:sp>
      <p:sp>
        <p:nvSpPr>
          <p:cNvPr id="42" name="Shape 13">
            <a:extLst>
              <a:ext uri="{FF2B5EF4-FFF2-40B4-BE49-F238E27FC236}">
                <a16:creationId xmlns:a16="http://schemas.microsoft.com/office/drawing/2014/main" id="{CA439140-27D7-2ADA-0007-95C655B69597}"/>
              </a:ext>
            </a:extLst>
          </p:cNvPr>
          <p:cNvSpPr/>
          <p:nvPr/>
        </p:nvSpPr>
        <p:spPr>
          <a:xfrm>
            <a:off x="-7038983" y="5649516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43" name="Text 14">
            <a:extLst>
              <a:ext uri="{FF2B5EF4-FFF2-40B4-BE49-F238E27FC236}">
                <a16:creationId xmlns:a16="http://schemas.microsoft.com/office/drawing/2014/main" id="{58BF91F4-CA16-5C33-0450-96FFC8FBF7B5}"/>
              </a:ext>
            </a:extLst>
          </p:cNvPr>
          <p:cNvSpPr/>
          <p:nvPr/>
        </p:nvSpPr>
        <p:spPr>
          <a:xfrm>
            <a:off x="-6822408" y="58660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44" name="Text 15">
            <a:extLst>
              <a:ext uri="{FF2B5EF4-FFF2-40B4-BE49-F238E27FC236}">
                <a16:creationId xmlns:a16="http://schemas.microsoft.com/office/drawing/2014/main" id="{B4936762-4B2C-F33C-C4EB-16D20B561CB8}"/>
              </a:ext>
            </a:extLst>
          </p:cNvPr>
          <p:cNvSpPr/>
          <p:nvPr/>
        </p:nvSpPr>
        <p:spPr>
          <a:xfrm>
            <a:off x="-6822408" y="6352223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utilize </a:t>
            </a:r>
            <a:r>
              <a:rPr lang="en-US" sz="17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WebSockets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Prisma to ensure smooth collaboration and real-time updates.</a:t>
            </a:r>
            <a:endParaRPr lang="en-US" sz="1700" dirty="0"/>
          </a:p>
        </p:txBody>
      </p:sp>
      <p:sp>
        <p:nvSpPr>
          <p:cNvPr id="45" name="Shape 4">
            <a:extLst>
              <a:ext uri="{FF2B5EF4-FFF2-40B4-BE49-F238E27FC236}">
                <a16:creationId xmlns:a16="http://schemas.microsoft.com/office/drawing/2014/main" id="{2AE1C73A-B5FC-2559-84CE-5E3690E8D1F4}"/>
              </a:ext>
            </a:extLst>
          </p:cNvPr>
          <p:cNvSpPr/>
          <p:nvPr/>
        </p:nvSpPr>
        <p:spPr>
          <a:xfrm>
            <a:off x="15512470" y="968811"/>
            <a:ext cx="6448663" cy="1959412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46" name="Text 5">
            <a:extLst>
              <a:ext uri="{FF2B5EF4-FFF2-40B4-BE49-F238E27FC236}">
                <a16:creationId xmlns:a16="http://schemas.microsoft.com/office/drawing/2014/main" id="{C6A313D3-926F-1583-AFAB-D82B415AE0C2}"/>
              </a:ext>
            </a:extLst>
          </p:cNvPr>
          <p:cNvSpPr/>
          <p:nvPr/>
        </p:nvSpPr>
        <p:spPr>
          <a:xfrm>
            <a:off x="15729045" y="118538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Scalability Risks</a:t>
            </a:r>
            <a:endParaRPr lang="en-US" sz="2200" dirty="0"/>
          </a:p>
        </p:txBody>
      </p:sp>
      <p:sp>
        <p:nvSpPr>
          <p:cNvPr id="47" name="Text 6">
            <a:extLst>
              <a:ext uri="{FF2B5EF4-FFF2-40B4-BE49-F238E27FC236}">
                <a16:creationId xmlns:a16="http://schemas.microsoft.com/office/drawing/2014/main" id="{30B35EC2-5813-E6D5-0740-D437C6A2BE35}"/>
              </a:ext>
            </a:extLst>
          </p:cNvPr>
          <p:cNvSpPr/>
          <p:nvPr/>
        </p:nvSpPr>
        <p:spPr>
          <a:xfrm>
            <a:off x="15729045" y="1671518"/>
            <a:ext cx="60155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are prepared to address scalability challenges through optimized APIs, caching, and database management.</a:t>
            </a:r>
            <a:endParaRPr lang="en-US" sz="1700" dirty="0"/>
          </a:p>
        </p:txBody>
      </p:sp>
      <p:sp>
        <p:nvSpPr>
          <p:cNvPr id="48" name="Shape 10">
            <a:extLst>
              <a:ext uri="{FF2B5EF4-FFF2-40B4-BE49-F238E27FC236}">
                <a16:creationId xmlns:a16="http://schemas.microsoft.com/office/drawing/2014/main" id="{477E0B1E-3060-FC9F-93D0-55F8828FDC1A}"/>
              </a:ext>
            </a:extLst>
          </p:cNvPr>
          <p:cNvSpPr/>
          <p:nvPr/>
        </p:nvSpPr>
        <p:spPr>
          <a:xfrm>
            <a:off x="15512470" y="3144798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49" name="Text 11">
            <a:extLst>
              <a:ext uri="{FF2B5EF4-FFF2-40B4-BE49-F238E27FC236}">
                <a16:creationId xmlns:a16="http://schemas.microsoft.com/office/drawing/2014/main" id="{F0111319-5869-6DC1-FA0B-4A7142B347D7}"/>
              </a:ext>
            </a:extLst>
          </p:cNvPr>
          <p:cNvSpPr/>
          <p:nvPr/>
        </p:nvSpPr>
        <p:spPr>
          <a:xfrm>
            <a:off x="15729045" y="3361372"/>
            <a:ext cx="286119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Competition Challenge</a:t>
            </a:r>
            <a:endParaRPr lang="en-US" sz="2200" dirty="0"/>
          </a:p>
        </p:txBody>
      </p:sp>
      <p:sp>
        <p:nvSpPr>
          <p:cNvPr id="50" name="Text 12">
            <a:extLst>
              <a:ext uri="{FF2B5EF4-FFF2-40B4-BE49-F238E27FC236}">
                <a16:creationId xmlns:a16="http://schemas.microsoft.com/office/drawing/2014/main" id="{2874888D-C5CB-24FC-7CDD-FF4FF66D2F53}"/>
              </a:ext>
            </a:extLst>
          </p:cNvPr>
          <p:cNvSpPr/>
          <p:nvPr/>
        </p:nvSpPr>
        <p:spPr>
          <a:xfrm>
            <a:off x="15729045" y="3847504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differentiate Vault-X through an intuitive UI and unique features.</a:t>
            </a:r>
            <a:endParaRPr lang="en-US" sz="1700" dirty="0"/>
          </a:p>
        </p:txBody>
      </p:sp>
      <p:sp>
        <p:nvSpPr>
          <p:cNvPr id="51" name="Shape 16">
            <a:extLst>
              <a:ext uri="{FF2B5EF4-FFF2-40B4-BE49-F238E27FC236}">
                <a16:creationId xmlns:a16="http://schemas.microsoft.com/office/drawing/2014/main" id="{2A333BD5-658C-D67A-3119-3CFB46FC1CF8}"/>
              </a:ext>
            </a:extLst>
          </p:cNvPr>
          <p:cNvSpPr/>
          <p:nvPr/>
        </p:nvSpPr>
        <p:spPr>
          <a:xfrm>
            <a:off x="15512470" y="4974074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52" name="Text 17">
            <a:extLst>
              <a:ext uri="{FF2B5EF4-FFF2-40B4-BE49-F238E27FC236}">
                <a16:creationId xmlns:a16="http://schemas.microsoft.com/office/drawing/2014/main" id="{4541D97B-2373-37F0-536C-D174E9E77CBA}"/>
              </a:ext>
            </a:extLst>
          </p:cNvPr>
          <p:cNvSpPr/>
          <p:nvPr/>
        </p:nvSpPr>
        <p:spPr>
          <a:xfrm>
            <a:off x="15729045" y="51906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Cost Control</a:t>
            </a:r>
            <a:endParaRPr lang="en-US" sz="2200" dirty="0"/>
          </a:p>
        </p:txBody>
      </p:sp>
      <p:sp>
        <p:nvSpPr>
          <p:cNvPr id="53" name="Text 18">
            <a:extLst>
              <a:ext uri="{FF2B5EF4-FFF2-40B4-BE49-F238E27FC236}">
                <a16:creationId xmlns:a16="http://schemas.microsoft.com/office/drawing/2014/main" id="{724B0728-CB4E-FE1D-F842-A14FD3AA7198}"/>
              </a:ext>
            </a:extLst>
          </p:cNvPr>
          <p:cNvSpPr/>
          <p:nvPr/>
        </p:nvSpPr>
        <p:spPr>
          <a:xfrm>
            <a:off x="15729045" y="5676781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optimize hosting and database queries to ensure cost-effectiveness.</a:t>
            </a:r>
            <a:endParaRPr lang="en-US" sz="1700" dirty="0"/>
          </a:p>
        </p:txBody>
      </p:sp>
      <p:sp>
        <p:nvSpPr>
          <p:cNvPr id="54" name="Text 0">
            <a:extLst>
              <a:ext uri="{FF2B5EF4-FFF2-40B4-BE49-F238E27FC236}">
                <a16:creationId xmlns:a16="http://schemas.microsoft.com/office/drawing/2014/main" id="{9ACC051D-879D-2ECD-75E2-F70F2CA7098C}"/>
              </a:ext>
            </a:extLst>
          </p:cNvPr>
          <p:cNvSpPr/>
          <p:nvPr/>
        </p:nvSpPr>
        <p:spPr>
          <a:xfrm>
            <a:off x="948987" y="-979230"/>
            <a:ext cx="1224855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Feasibility &amp; Viability: A Comprehensive Analysis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32830"/>
            <a:ext cx="1224855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Feasibility &amp; Viability: A Comprehensive Analysis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1878806"/>
            <a:ext cx="6448663" cy="1959412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974884" y="209538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 Market Potential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74884" y="2581513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demand for a secure and user-friendly data management platform is significant.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423547" y="1878806"/>
            <a:ext cx="6448663" cy="1959412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640122" y="209538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Scalability Risks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40122" y="2581513"/>
            <a:ext cx="60155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are prepared to address scalability challenges through optimized APIs, caching, and database management.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8309" y="4054793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974884" y="4271367"/>
            <a:ext cx="286893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Security &amp; Compliance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74884" y="4757499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prioritize security by implementing robust authentication and secure payment processing.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423547" y="4054793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7640122" y="4271367"/>
            <a:ext cx="286119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Competition Challenge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40122" y="4757499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differentiate Vault-X through an intuitive UI and unique features.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58309" y="5884069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974884" y="61006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74884" y="6586776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utilize </a:t>
            </a:r>
            <a:r>
              <a:rPr lang="en-US" sz="17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WebSockets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Prisma to ensure smooth collaboration and real-time updates.</a:t>
            </a:r>
            <a:endParaRPr lang="en-US" sz="1700" dirty="0"/>
          </a:p>
        </p:txBody>
      </p:sp>
      <p:sp>
        <p:nvSpPr>
          <p:cNvPr id="18" name="Shape 16"/>
          <p:cNvSpPr/>
          <p:nvPr/>
        </p:nvSpPr>
        <p:spPr>
          <a:xfrm>
            <a:off x="7423547" y="5884069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7640122" y="61006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Cost Control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40122" y="6586776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optimize hosting and database queries to ensure cost-effectiveness.</a:t>
            </a:r>
            <a:endParaRPr lang="en-US" sz="17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290DF8-EF02-B107-A966-E01CC3A4AA46}"/>
              </a:ext>
            </a:extLst>
          </p:cNvPr>
          <p:cNvSpPr/>
          <p:nvPr/>
        </p:nvSpPr>
        <p:spPr>
          <a:xfrm>
            <a:off x="12790025" y="7674015"/>
            <a:ext cx="1840375" cy="555585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 0">
            <a:extLst>
              <a:ext uri="{FF2B5EF4-FFF2-40B4-BE49-F238E27FC236}">
                <a16:creationId xmlns:a16="http://schemas.microsoft.com/office/drawing/2014/main" id="{0D90D8B1-10CA-0D81-2016-B3A968476BE6}"/>
              </a:ext>
            </a:extLst>
          </p:cNvPr>
          <p:cNvSpPr/>
          <p:nvPr/>
        </p:nvSpPr>
        <p:spPr>
          <a:xfrm>
            <a:off x="7058857" y="-3669724"/>
            <a:ext cx="10187464" cy="672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Vault-X Architecture: A Robust Foundation</a:t>
            </a:r>
            <a:endParaRPr lang="en-US" sz="4200" dirty="0"/>
          </a:p>
        </p:txBody>
      </p:sp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086E0B94-D7E3-28B5-7603-0B0AE8EDB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78324" y="2291115"/>
            <a:ext cx="7913132" cy="4253032"/>
          </a:xfrm>
          <a:prstGeom prst="rect">
            <a:avLst/>
          </a:prstGeom>
        </p:spPr>
      </p:pic>
      <p:sp>
        <p:nvSpPr>
          <p:cNvPr id="24" name="Text 1">
            <a:extLst>
              <a:ext uri="{FF2B5EF4-FFF2-40B4-BE49-F238E27FC236}">
                <a16:creationId xmlns:a16="http://schemas.microsoft.com/office/drawing/2014/main" id="{66A2B838-226D-6D96-103D-EAF652E80211}"/>
              </a:ext>
            </a:extLst>
          </p:cNvPr>
          <p:cNvSpPr/>
          <p:nvPr/>
        </p:nvSpPr>
        <p:spPr>
          <a:xfrm>
            <a:off x="511016" y="11122360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Interaction Layer</a:t>
            </a:r>
            <a:endParaRPr lang="en-US" sz="2100" dirty="0"/>
          </a:p>
        </p:txBody>
      </p:sp>
      <p:sp>
        <p:nvSpPr>
          <p:cNvPr id="25" name="Text 2">
            <a:extLst>
              <a:ext uri="{FF2B5EF4-FFF2-40B4-BE49-F238E27FC236}">
                <a16:creationId xmlns:a16="http://schemas.microsoft.com/office/drawing/2014/main" id="{E62B46E2-4F3C-3B94-434D-76441458D1BA}"/>
              </a:ext>
            </a:extLst>
          </p:cNvPr>
          <p:cNvSpPr/>
          <p:nvPr/>
        </p:nvSpPr>
        <p:spPr>
          <a:xfrm>
            <a:off x="511016" y="11663142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</a:t>
            </a:r>
            <a:endParaRPr lang="en-US" sz="1600" dirty="0"/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B013A727-54EB-6350-C139-3C4814149402}"/>
              </a:ext>
            </a:extLst>
          </p:cNvPr>
          <p:cNvSpPr/>
          <p:nvPr/>
        </p:nvSpPr>
        <p:spPr>
          <a:xfrm>
            <a:off x="511016" y="12061882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Tailwind</a:t>
            </a:r>
            <a:endParaRPr lang="en-US" sz="1600" dirty="0"/>
          </a:p>
        </p:txBody>
      </p:sp>
      <p:sp>
        <p:nvSpPr>
          <p:cNvPr id="27" name="Text 4">
            <a:extLst>
              <a:ext uri="{FF2B5EF4-FFF2-40B4-BE49-F238E27FC236}">
                <a16:creationId xmlns:a16="http://schemas.microsoft.com/office/drawing/2014/main" id="{4A86A41C-733E-FCBE-67CF-06F88BF31788}"/>
              </a:ext>
            </a:extLst>
          </p:cNvPr>
          <p:cNvSpPr/>
          <p:nvPr/>
        </p:nvSpPr>
        <p:spPr>
          <a:xfrm>
            <a:off x="3942992" y="11122360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API Layer</a:t>
            </a:r>
            <a:endParaRPr lang="en-US" sz="2100" dirty="0"/>
          </a:p>
        </p:txBody>
      </p:sp>
      <p:sp>
        <p:nvSpPr>
          <p:cNvPr id="28" name="Text 5">
            <a:extLst>
              <a:ext uri="{FF2B5EF4-FFF2-40B4-BE49-F238E27FC236}">
                <a16:creationId xmlns:a16="http://schemas.microsoft.com/office/drawing/2014/main" id="{0EAD5083-64C9-1D42-3029-CE44FE54A3C5}"/>
              </a:ext>
            </a:extLst>
          </p:cNvPr>
          <p:cNvSpPr/>
          <p:nvPr/>
        </p:nvSpPr>
        <p:spPr>
          <a:xfrm>
            <a:off x="3942992" y="11663142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 API routes</a:t>
            </a:r>
            <a:endParaRPr lang="en-US" sz="1600" dirty="0"/>
          </a:p>
        </p:txBody>
      </p:sp>
      <p:sp>
        <p:nvSpPr>
          <p:cNvPr id="29" name="Text 6">
            <a:extLst>
              <a:ext uri="{FF2B5EF4-FFF2-40B4-BE49-F238E27FC236}">
                <a16:creationId xmlns:a16="http://schemas.microsoft.com/office/drawing/2014/main" id="{908B4D62-0178-B6B1-25D6-FA7834B34FE6}"/>
              </a:ext>
            </a:extLst>
          </p:cNvPr>
          <p:cNvSpPr/>
          <p:nvPr/>
        </p:nvSpPr>
        <p:spPr>
          <a:xfrm>
            <a:off x="7374969" y="11122360"/>
            <a:ext cx="2925485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Authentication &amp; Authorization</a:t>
            </a:r>
            <a:endParaRPr lang="en-US" sz="2100" dirty="0"/>
          </a:p>
        </p:txBody>
      </p:sp>
      <p:sp>
        <p:nvSpPr>
          <p:cNvPr id="30" name="Text 7">
            <a:extLst>
              <a:ext uri="{FF2B5EF4-FFF2-40B4-BE49-F238E27FC236}">
                <a16:creationId xmlns:a16="http://schemas.microsoft.com/office/drawing/2014/main" id="{763AA529-CF73-8103-0034-2BC6075F17FA}"/>
              </a:ext>
            </a:extLst>
          </p:cNvPr>
          <p:cNvSpPr/>
          <p:nvPr/>
        </p:nvSpPr>
        <p:spPr>
          <a:xfrm>
            <a:off x="7374969" y="11999493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Clerk</a:t>
            </a:r>
            <a:endParaRPr lang="en-US" sz="1600" dirty="0"/>
          </a:p>
        </p:txBody>
      </p:sp>
      <p:sp>
        <p:nvSpPr>
          <p:cNvPr id="31" name="Text 8">
            <a:extLst>
              <a:ext uri="{FF2B5EF4-FFF2-40B4-BE49-F238E27FC236}">
                <a16:creationId xmlns:a16="http://schemas.microsoft.com/office/drawing/2014/main" id="{AD3CB4D1-2191-4FB6-ABD1-BDA8819F93EE}"/>
              </a:ext>
            </a:extLst>
          </p:cNvPr>
          <p:cNvSpPr/>
          <p:nvPr/>
        </p:nvSpPr>
        <p:spPr>
          <a:xfrm>
            <a:off x="10806945" y="11122360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Payment Processing</a:t>
            </a:r>
            <a:endParaRPr lang="en-US" sz="2100" dirty="0"/>
          </a:p>
        </p:txBody>
      </p:sp>
      <p:sp>
        <p:nvSpPr>
          <p:cNvPr id="32" name="Text 9">
            <a:extLst>
              <a:ext uri="{FF2B5EF4-FFF2-40B4-BE49-F238E27FC236}">
                <a16:creationId xmlns:a16="http://schemas.microsoft.com/office/drawing/2014/main" id="{58008FD3-38CC-DE31-766B-120769761775}"/>
              </a:ext>
            </a:extLst>
          </p:cNvPr>
          <p:cNvSpPr/>
          <p:nvPr/>
        </p:nvSpPr>
        <p:spPr>
          <a:xfrm>
            <a:off x="10806945" y="11663142"/>
            <a:ext cx="292548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Stripe</a:t>
            </a:r>
            <a:endParaRPr lang="en-US" sz="1600" dirty="0"/>
          </a:p>
        </p:txBody>
      </p:sp>
      <p:pic>
        <p:nvPicPr>
          <p:cNvPr id="33" name="Image 0" descr="preencoded.png">
            <a:extLst>
              <a:ext uri="{FF2B5EF4-FFF2-40B4-BE49-F238E27FC236}">
                <a16:creationId xmlns:a16="http://schemas.microsoft.com/office/drawing/2014/main" id="{EA3D59FA-B13B-1D2F-4AD9-43907005B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3509" y="1645967"/>
            <a:ext cx="497324" cy="497324"/>
          </a:xfrm>
          <a:prstGeom prst="rect">
            <a:avLst/>
          </a:prstGeom>
        </p:spPr>
      </p:pic>
      <p:sp>
        <p:nvSpPr>
          <p:cNvPr id="34" name="Text 1">
            <a:extLst>
              <a:ext uri="{FF2B5EF4-FFF2-40B4-BE49-F238E27FC236}">
                <a16:creationId xmlns:a16="http://schemas.microsoft.com/office/drawing/2014/main" id="{BCA353F6-51CA-F1A8-4ADE-0B9B5D4F6F3C}"/>
              </a:ext>
            </a:extLst>
          </p:cNvPr>
          <p:cNvSpPr/>
          <p:nvPr/>
        </p:nvSpPr>
        <p:spPr>
          <a:xfrm>
            <a:off x="15703509" y="2342245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Empowers Businesses</a:t>
            </a:r>
            <a:endParaRPr lang="en-US" sz="2050" dirty="0"/>
          </a:p>
        </p:txBody>
      </p:sp>
      <p:sp>
        <p:nvSpPr>
          <p:cNvPr id="35" name="Text 2">
            <a:extLst>
              <a:ext uri="{FF2B5EF4-FFF2-40B4-BE49-F238E27FC236}">
                <a16:creationId xmlns:a16="http://schemas.microsoft.com/office/drawing/2014/main" id="{81067817-DEFD-86BA-F0C5-2463C8861BE1}"/>
              </a:ext>
            </a:extLst>
          </p:cNvPr>
          <p:cNvSpPr/>
          <p:nvPr/>
        </p:nvSpPr>
        <p:spPr>
          <a:xfrm>
            <a:off x="15703509" y="2788729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provides a secure and user-friendly platform for businesses of all sizes.</a:t>
            </a:r>
            <a:endParaRPr lang="en-US" sz="1550" dirty="0"/>
          </a:p>
        </p:txBody>
      </p:sp>
      <p:pic>
        <p:nvPicPr>
          <p:cNvPr id="36" name="Image 1" descr="preencoded.png">
            <a:extLst>
              <a:ext uri="{FF2B5EF4-FFF2-40B4-BE49-F238E27FC236}">
                <a16:creationId xmlns:a16="http://schemas.microsoft.com/office/drawing/2014/main" id="{F38895F2-9F3D-8A79-51B6-938BEC2D7E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87503" y="1645967"/>
            <a:ext cx="497324" cy="497324"/>
          </a:xfrm>
          <a:prstGeom prst="rect">
            <a:avLst/>
          </a:prstGeom>
        </p:spPr>
      </p:pic>
      <p:sp>
        <p:nvSpPr>
          <p:cNvPr id="37" name="Text 3">
            <a:extLst>
              <a:ext uri="{FF2B5EF4-FFF2-40B4-BE49-F238E27FC236}">
                <a16:creationId xmlns:a16="http://schemas.microsoft.com/office/drawing/2014/main" id="{A80C7780-3D98-1F97-B3AB-5738CCCFBC62}"/>
              </a:ext>
            </a:extLst>
          </p:cNvPr>
          <p:cNvSpPr/>
          <p:nvPr/>
        </p:nvSpPr>
        <p:spPr>
          <a:xfrm>
            <a:off x="19087503" y="2342245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Affordable</a:t>
            </a:r>
            <a:endParaRPr lang="en-US" sz="2050" dirty="0"/>
          </a:p>
        </p:txBody>
      </p:sp>
      <p:sp>
        <p:nvSpPr>
          <p:cNvPr id="38" name="Text 4">
            <a:extLst>
              <a:ext uri="{FF2B5EF4-FFF2-40B4-BE49-F238E27FC236}">
                <a16:creationId xmlns:a16="http://schemas.microsoft.com/office/drawing/2014/main" id="{F1111A65-77F2-104B-6475-ABDFF3F6B0DD}"/>
              </a:ext>
            </a:extLst>
          </p:cNvPr>
          <p:cNvSpPr/>
          <p:nvPr/>
        </p:nvSpPr>
        <p:spPr>
          <a:xfrm>
            <a:off x="19087503" y="2788729"/>
            <a:ext cx="3085624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reduces web development costs, making secure data management accessible to all.</a:t>
            </a:r>
            <a:endParaRPr lang="en-US" sz="1550" dirty="0"/>
          </a:p>
        </p:txBody>
      </p:sp>
      <p:pic>
        <p:nvPicPr>
          <p:cNvPr id="39" name="Image 2" descr="preencoded.png">
            <a:extLst>
              <a:ext uri="{FF2B5EF4-FFF2-40B4-BE49-F238E27FC236}">
                <a16:creationId xmlns:a16="http://schemas.microsoft.com/office/drawing/2014/main" id="{5BE2674F-97A7-0914-389A-F2E681EBDF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71497" y="1645967"/>
            <a:ext cx="497324" cy="497324"/>
          </a:xfrm>
          <a:prstGeom prst="rect">
            <a:avLst/>
          </a:prstGeom>
        </p:spPr>
      </p:pic>
      <p:sp>
        <p:nvSpPr>
          <p:cNvPr id="40" name="Text 5">
            <a:extLst>
              <a:ext uri="{FF2B5EF4-FFF2-40B4-BE49-F238E27FC236}">
                <a16:creationId xmlns:a16="http://schemas.microsoft.com/office/drawing/2014/main" id="{7D1CC083-33F0-8AA2-CB3C-196B836D076D}"/>
              </a:ext>
            </a:extLst>
          </p:cNvPr>
          <p:cNvSpPr/>
          <p:nvPr/>
        </p:nvSpPr>
        <p:spPr>
          <a:xfrm>
            <a:off x="22471497" y="2342245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Secure &amp; Private</a:t>
            </a:r>
            <a:endParaRPr lang="en-US" sz="2050" dirty="0"/>
          </a:p>
        </p:txBody>
      </p:sp>
      <p:sp>
        <p:nvSpPr>
          <p:cNvPr id="41" name="Text 6">
            <a:extLst>
              <a:ext uri="{FF2B5EF4-FFF2-40B4-BE49-F238E27FC236}">
                <a16:creationId xmlns:a16="http://schemas.microsoft.com/office/drawing/2014/main" id="{5ED045D2-2F9D-2042-6BAA-D3A9302862F5}"/>
              </a:ext>
            </a:extLst>
          </p:cNvPr>
          <p:cNvSpPr/>
          <p:nvPr/>
        </p:nvSpPr>
        <p:spPr>
          <a:xfrm>
            <a:off x="22471497" y="2788729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prioritizes data security with encryption and role-based access control.</a:t>
            </a:r>
            <a:endParaRPr lang="en-US" sz="1550" dirty="0"/>
          </a:p>
        </p:txBody>
      </p:sp>
      <p:pic>
        <p:nvPicPr>
          <p:cNvPr id="42" name="Image 3" descr="preencoded.png">
            <a:extLst>
              <a:ext uri="{FF2B5EF4-FFF2-40B4-BE49-F238E27FC236}">
                <a16:creationId xmlns:a16="http://schemas.microsoft.com/office/drawing/2014/main" id="{CE6D0E1A-BE33-8824-13DE-FCF8D0E9D7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55492" y="1645967"/>
            <a:ext cx="497324" cy="497324"/>
          </a:xfrm>
          <a:prstGeom prst="rect">
            <a:avLst/>
          </a:prstGeom>
        </p:spPr>
      </p:pic>
      <p:sp>
        <p:nvSpPr>
          <p:cNvPr id="43" name="Text 7">
            <a:extLst>
              <a:ext uri="{FF2B5EF4-FFF2-40B4-BE49-F238E27FC236}">
                <a16:creationId xmlns:a16="http://schemas.microsoft.com/office/drawing/2014/main" id="{076CF75A-6AE5-213C-8491-4828ECD08410}"/>
              </a:ext>
            </a:extLst>
          </p:cNvPr>
          <p:cNvSpPr/>
          <p:nvPr/>
        </p:nvSpPr>
        <p:spPr>
          <a:xfrm>
            <a:off x="25855492" y="2342245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Security</a:t>
            </a:r>
            <a:endParaRPr lang="en-US" sz="2050" dirty="0"/>
          </a:p>
        </p:txBody>
      </p:sp>
      <p:sp>
        <p:nvSpPr>
          <p:cNvPr id="44" name="Text 8">
            <a:extLst>
              <a:ext uri="{FF2B5EF4-FFF2-40B4-BE49-F238E27FC236}">
                <a16:creationId xmlns:a16="http://schemas.microsoft.com/office/drawing/2014/main" id="{F58C3742-9599-9505-EE80-2DF1A0DAD84B}"/>
              </a:ext>
            </a:extLst>
          </p:cNvPr>
          <p:cNvSpPr/>
          <p:nvPr/>
        </p:nvSpPr>
        <p:spPr>
          <a:xfrm>
            <a:off x="25855492" y="2788729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uses AI-powered threat detection to ensure proactive security measures.</a:t>
            </a:r>
            <a:endParaRPr lang="en-US" sz="1550" dirty="0"/>
          </a:p>
        </p:txBody>
      </p:sp>
      <p:pic>
        <p:nvPicPr>
          <p:cNvPr id="45" name="Image 4" descr="preencoded.png">
            <a:extLst>
              <a:ext uri="{FF2B5EF4-FFF2-40B4-BE49-F238E27FC236}">
                <a16:creationId xmlns:a16="http://schemas.microsoft.com/office/drawing/2014/main" id="{615BB4B5-612A-EF09-18E3-5792C3ED1B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7486311" y="5903119"/>
            <a:ext cx="497324" cy="497324"/>
          </a:xfrm>
          <a:prstGeom prst="rect">
            <a:avLst/>
          </a:prstGeom>
        </p:spPr>
      </p:pic>
      <p:sp>
        <p:nvSpPr>
          <p:cNvPr id="46" name="Text 9">
            <a:extLst>
              <a:ext uri="{FF2B5EF4-FFF2-40B4-BE49-F238E27FC236}">
                <a16:creationId xmlns:a16="http://schemas.microsoft.com/office/drawing/2014/main" id="{DDEAF9DD-5626-74CA-A3C0-1935C9A5D1AD}"/>
              </a:ext>
            </a:extLst>
          </p:cNvPr>
          <p:cNvSpPr/>
          <p:nvPr/>
        </p:nvSpPr>
        <p:spPr>
          <a:xfrm>
            <a:off x="-7486311" y="6599396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Eco-Friendly</a:t>
            </a:r>
            <a:endParaRPr lang="en-US" sz="2050" dirty="0"/>
          </a:p>
        </p:txBody>
      </p:sp>
      <p:sp>
        <p:nvSpPr>
          <p:cNvPr id="47" name="Text 10">
            <a:extLst>
              <a:ext uri="{FF2B5EF4-FFF2-40B4-BE49-F238E27FC236}">
                <a16:creationId xmlns:a16="http://schemas.microsoft.com/office/drawing/2014/main" id="{0D1395CF-6A51-04B9-0C99-CB236205C530}"/>
              </a:ext>
            </a:extLst>
          </p:cNvPr>
          <p:cNvSpPr/>
          <p:nvPr/>
        </p:nvSpPr>
        <p:spPr>
          <a:xfrm>
            <a:off x="-7486311" y="7045881"/>
            <a:ext cx="3085624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promotes sustainability by reducing paper use and promoting digital workflows.</a:t>
            </a:r>
            <a:endParaRPr lang="en-US" sz="1550" dirty="0"/>
          </a:p>
        </p:txBody>
      </p:sp>
      <p:pic>
        <p:nvPicPr>
          <p:cNvPr id="48" name="Image 5" descr="preencoded.png">
            <a:extLst>
              <a:ext uri="{FF2B5EF4-FFF2-40B4-BE49-F238E27FC236}">
                <a16:creationId xmlns:a16="http://schemas.microsoft.com/office/drawing/2014/main" id="{D1876863-DC27-4C53-A39B-514D7BFB61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4102317" y="5903119"/>
            <a:ext cx="497324" cy="497324"/>
          </a:xfrm>
          <a:prstGeom prst="rect">
            <a:avLst/>
          </a:prstGeom>
        </p:spPr>
      </p:pic>
      <p:sp>
        <p:nvSpPr>
          <p:cNvPr id="49" name="Text 11">
            <a:extLst>
              <a:ext uri="{FF2B5EF4-FFF2-40B4-BE49-F238E27FC236}">
                <a16:creationId xmlns:a16="http://schemas.microsoft.com/office/drawing/2014/main" id="{1753C7BD-38D8-EC80-AD3C-CCB92064A206}"/>
              </a:ext>
            </a:extLst>
          </p:cNvPr>
          <p:cNvSpPr/>
          <p:nvPr/>
        </p:nvSpPr>
        <p:spPr>
          <a:xfrm>
            <a:off x="-4102317" y="6599396"/>
            <a:ext cx="2676168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Improves Collaboration</a:t>
            </a:r>
            <a:endParaRPr lang="en-US" sz="2050" dirty="0"/>
          </a:p>
        </p:txBody>
      </p:sp>
      <p:sp>
        <p:nvSpPr>
          <p:cNvPr id="50" name="Text 12">
            <a:extLst>
              <a:ext uri="{FF2B5EF4-FFF2-40B4-BE49-F238E27FC236}">
                <a16:creationId xmlns:a16="http://schemas.microsoft.com/office/drawing/2014/main" id="{10210CCB-1B66-907E-0967-36A6BB5CC343}"/>
              </a:ext>
            </a:extLst>
          </p:cNvPr>
          <p:cNvSpPr/>
          <p:nvPr/>
        </p:nvSpPr>
        <p:spPr>
          <a:xfrm>
            <a:off x="-4102317" y="7045881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enhances teamwork with real-time tools and seamless communication.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6397" y="547092"/>
            <a:ext cx="13237607" cy="1308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Impact &amp; Benefits: Empowering Businesses with Confidence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397" y="2253972"/>
            <a:ext cx="497324" cy="49732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6397" y="2950250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Empowers Businesses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696397" y="3396734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provides a secure and user-friendly platform for businesses of all sizes.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0391" y="2253972"/>
            <a:ext cx="497324" cy="49732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080391" y="2950250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Affordable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4080391" y="3396734"/>
            <a:ext cx="3085624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reduces web development costs, making secure data management accessible to all.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4385" y="2253972"/>
            <a:ext cx="497324" cy="49732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4385" y="2950250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Secure &amp; Private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7464385" y="3396734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prioritizes data security with encryption and role-based access control.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48380" y="2253972"/>
            <a:ext cx="497324" cy="49732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48380" y="2950250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Security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10848380" y="3396734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uses AI-powered threat detection to ensure proactive security measures.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397" y="5266611"/>
            <a:ext cx="497324" cy="49732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96397" y="5962888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Eco-Friendly</a:t>
            </a:r>
            <a:endParaRPr lang="en-US" sz="2050" dirty="0"/>
          </a:p>
        </p:txBody>
      </p:sp>
      <p:sp>
        <p:nvSpPr>
          <p:cNvPr id="17" name="Text 10"/>
          <p:cNvSpPr/>
          <p:nvPr/>
        </p:nvSpPr>
        <p:spPr>
          <a:xfrm>
            <a:off x="696397" y="6409373"/>
            <a:ext cx="3085624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promotes sustainability by reducing paper use and promoting digital workflows.</a:t>
            </a:r>
            <a:endParaRPr lang="en-US" sz="15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0391" y="5266611"/>
            <a:ext cx="497324" cy="497324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4080391" y="5962888"/>
            <a:ext cx="2676168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Improves Collaboration</a:t>
            </a:r>
            <a:endParaRPr lang="en-US" sz="2050" dirty="0"/>
          </a:p>
        </p:txBody>
      </p:sp>
      <p:sp>
        <p:nvSpPr>
          <p:cNvPr id="20" name="Text 12"/>
          <p:cNvSpPr/>
          <p:nvPr/>
        </p:nvSpPr>
        <p:spPr>
          <a:xfrm>
            <a:off x="4080391" y="6409373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enhances teamwork with real-time tools and seamless communication.</a:t>
            </a:r>
            <a:endParaRPr lang="en-US" sz="15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918B073-B1B9-4AE4-1337-27FE53CDBB30}"/>
              </a:ext>
            </a:extLst>
          </p:cNvPr>
          <p:cNvSpPr/>
          <p:nvPr/>
        </p:nvSpPr>
        <p:spPr>
          <a:xfrm>
            <a:off x="12790025" y="7674015"/>
            <a:ext cx="1840375" cy="555585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Shape 1">
            <a:extLst>
              <a:ext uri="{FF2B5EF4-FFF2-40B4-BE49-F238E27FC236}">
                <a16:creationId xmlns:a16="http://schemas.microsoft.com/office/drawing/2014/main" id="{84D90828-4189-FB5A-D994-67201521F9F8}"/>
              </a:ext>
            </a:extLst>
          </p:cNvPr>
          <p:cNvSpPr/>
          <p:nvPr/>
        </p:nvSpPr>
        <p:spPr>
          <a:xfrm>
            <a:off x="-7038983" y="1644253"/>
            <a:ext cx="6448663" cy="1959412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3AD27879-837C-87A1-A847-9DC6452D6FCA}"/>
              </a:ext>
            </a:extLst>
          </p:cNvPr>
          <p:cNvSpPr/>
          <p:nvPr/>
        </p:nvSpPr>
        <p:spPr>
          <a:xfrm>
            <a:off x="-6822408" y="18608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 Market Potential</a:t>
            </a:r>
            <a:endParaRPr lang="en-US" sz="2200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22F5A0A2-AE38-D770-6CE5-0E21CF89717D}"/>
              </a:ext>
            </a:extLst>
          </p:cNvPr>
          <p:cNvSpPr/>
          <p:nvPr/>
        </p:nvSpPr>
        <p:spPr>
          <a:xfrm>
            <a:off x="-6822408" y="2346960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demand for a secure and user-friendly data management platform is significant.</a:t>
            </a:r>
            <a:endParaRPr lang="en-US" sz="1700" dirty="0"/>
          </a:p>
        </p:txBody>
      </p:sp>
      <p:sp>
        <p:nvSpPr>
          <p:cNvPr id="25" name="Shape 7">
            <a:extLst>
              <a:ext uri="{FF2B5EF4-FFF2-40B4-BE49-F238E27FC236}">
                <a16:creationId xmlns:a16="http://schemas.microsoft.com/office/drawing/2014/main" id="{F3D4953E-0F5C-9764-F9C8-CB88F89306F4}"/>
              </a:ext>
            </a:extLst>
          </p:cNvPr>
          <p:cNvSpPr/>
          <p:nvPr/>
        </p:nvSpPr>
        <p:spPr>
          <a:xfrm>
            <a:off x="-7038983" y="3820240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98CFA92F-D5D3-8D95-CBC2-8A1907E9732C}"/>
              </a:ext>
            </a:extLst>
          </p:cNvPr>
          <p:cNvSpPr/>
          <p:nvPr/>
        </p:nvSpPr>
        <p:spPr>
          <a:xfrm>
            <a:off x="-6822408" y="4036814"/>
            <a:ext cx="286893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Security &amp; Compliance</a:t>
            </a:r>
            <a:endParaRPr lang="en-US" sz="2200" dirty="0"/>
          </a:p>
        </p:txBody>
      </p:sp>
      <p:sp>
        <p:nvSpPr>
          <p:cNvPr id="27" name="Text 9">
            <a:extLst>
              <a:ext uri="{FF2B5EF4-FFF2-40B4-BE49-F238E27FC236}">
                <a16:creationId xmlns:a16="http://schemas.microsoft.com/office/drawing/2014/main" id="{9F219C0C-FCD7-8AFB-F23B-25824C9144BD}"/>
              </a:ext>
            </a:extLst>
          </p:cNvPr>
          <p:cNvSpPr/>
          <p:nvPr/>
        </p:nvSpPr>
        <p:spPr>
          <a:xfrm>
            <a:off x="-6822408" y="4522946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prioritize security by implementing robust authentication and secure payment processing.</a:t>
            </a:r>
            <a:endParaRPr lang="en-US" sz="1700" dirty="0"/>
          </a:p>
        </p:txBody>
      </p:sp>
      <p:sp>
        <p:nvSpPr>
          <p:cNvPr id="28" name="Shape 13">
            <a:extLst>
              <a:ext uri="{FF2B5EF4-FFF2-40B4-BE49-F238E27FC236}">
                <a16:creationId xmlns:a16="http://schemas.microsoft.com/office/drawing/2014/main" id="{EB8391BD-F6C6-BCC3-7445-1BC3C00BBF68}"/>
              </a:ext>
            </a:extLst>
          </p:cNvPr>
          <p:cNvSpPr/>
          <p:nvPr/>
        </p:nvSpPr>
        <p:spPr>
          <a:xfrm>
            <a:off x="-7038983" y="5649516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29" name="Text 14">
            <a:extLst>
              <a:ext uri="{FF2B5EF4-FFF2-40B4-BE49-F238E27FC236}">
                <a16:creationId xmlns:a16="http://schemas.microsoft.com/office/drawing/2014/main" id="{B2D41781-FA1D-0E41-88C5-BC38CBB3A498}"/>
              </a:ext>
            </a:extLst>
          </p:cNvPr>
          <p:cNvSpPr/>
          <p:nvPr/>
        </p:nvSpPr>
        <p:spPr>
          <a:xfrm>
            <a:off x="-6822408" y="58660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30" name="Text 15">
            <a:extLst>
              <a:ext uri="{FF2B5EF4-FFF2-40B4-BE49-F238E27FC236}">
                <a16:creationId xmlns:a16="http://schemas.microsoft.com/office/drawing/2014/main" id="{A39D3801-986B-2C5C-36C0-78CDE06DBFA0}"/>
              </a:ext>
            </a:extLst>
          </p:cNvPr>
          <p:cNvSpPr/>
          <p:nvPr/>
        </p:nvSpPr>
        <p:spPr>
          <a:xfrm>
            <a:off x="-6822408" y="6352223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utilize </a:t>
            </a:r>
            <a:r>
              <a:rPr lang="en-US" sz="17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WebSockets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Prisma to ensure smooth collaboration and real-time updates.</a:t>
            </a:r>
            <a:endParaRPr lang="en-US" sz="1700" dirty="0"/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D6678387-7D8A-2B6D-48CB-5E2FA52939BB}"/>
              </a:ext>
            </a:extLst>
          </p:cNvPr>
          <p:cNvSpPr/>
          <p:nvPr/>
        </p:nvSpPr>
        <p:spPr>
          <a:xfrm>
            <a:off x="15512470" y="968811"/>
            <a:ext cx="6448663" cy="1959412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32" name="Text 5">
            <a:extLst>
              <a:ext uri="{FF2B5EF4-FFF2-40B4-BE49-F238E27FC236}">
                <a16:creationId xmlns:a16="http://schemas.microsoft.com/office/drawing/2014/main" id="{81D0F9DA-0D0D-082A-6A9F-ABF8CDC97DDA}"/>
              </a:ext>
            </a:extLst>
          </p:cNvPr>
          <p:cNvSpPr/>
          <p:nvPr/>
        </p:nvSpPr>
        <p:spPr>
          <a:xfrm>
            <a:off x="15729045" y="118538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Scalability Risks</a:t>
            </a:r>
            <a:endParaRPr lang="en-US" sz="2200" dirty="0"/>
          </a:p>
        </p:txBody>
      </p:sp>
      <p:sp>
        <p:nvSpPr>
          <p:cNvPr id="33" name="Text 6">
            <a:extLst>
              <a:ext uri="{FF2B5EF4-FFF2-40B4-BE49-F238E27FC236}">
                <a16:creationId xmlns:a16="http://schemas.microsoft.com/office/drawing/2014/main" id="{19650CD3-5E5E-83DA-3276-4226E81C2A04}"/>
              </a:ext>
            </a:extLst>
          </p:cNvPr>
          <p:cNvSpPr/>
          <p:nvPr/>
        </p:nvSpPr>
        <p:spPr>
          <a:xfrm>
            <a:off x="15729045" y="1671518"/>
            <a:ext cx="60155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are prepared to address scalability challenges through optimized APIs, caching, and database management.</a:t>
            </a:r>
            <a:endParaRPr lang="en-US" sz="1700" dirty="0"/>
          </a:p>
        </p:txBody>
      </p:sp>
      <p:sp>
        <p:nvSpPr>
          <p:cNvPr id="34" name="Shape 10">
            <a:extLst>
              <a:ext uri="{FF2B5EF4-FFF2-40B4-BE49-F238E27FC236}">
                <a16:creationId xmlns:a16="http://schemas.microsoft.com/office/drawing/2014/main" id="{195812B2-A425-6C2D-9688-05F89CEF60A3}"/>
              </a:ext>
            </a:extLst>
          </p:cNvPr>
          <p:cNvSpPr/>
          <p:nvPr/>
        </p:nvSpPr>
        <p:spPr>
          <a:xfrm>
            <a:off x="15512470" y="3144798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35" name="Text 11">
            <a:extLst>
              <a:ext uri="{FF2B5EF4-FFF2-40B4-BE49-F238E27FC236}">
                <a16:creationId xmlns:a16="http://schemas.microsoft.com/office/drawing/2014/main" id="{3218D957-D4FF-C92A-8230-0CDEF46EE043}"/>
              </a:ext>
            </a:extLst>
          </p:cNvPr>
          <p:cNvSpPr/>
          <p:nvPr/>
        </p:nvSpPr>
        <p:spPr>
          <a:xfrm>
            <a:off x="15729045" y="3361372"/>
            <a:ext cx="286119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Competition Challenge</a:t>
            </a:r>
            <a:endParaRPr lang="en-US" sz="2200" dirty="0"/>
          </a:p>
        </p:txBody>
      </p:sp>
      <p:sp>
        <p:nvSpPr>
          <p:cNvPr id="36" name="Text 12">
            <a:extLst>
              <a:ext uri="{FF2B5EF4-FFF2-40B4-BE49-F238E27FC236}">
                <a16:creationId xmlns:a16="http://schemas.microsoft.com/office/drawing/2014/main" id="{787CB9E7-0D95-5D65-2C9C-E0B85D46F8E3}"/>
              </a:ext>
            </a:extLst>
          </p:cNvPr>
          <p:cNvSpPr/>
          <p:nvPr/>
        </p:nvSpPr>
        <p:spPr>
          <a:xfrm>
            <a:off x="15729045" y="3847504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differentiate Vault-X through an intuitive UI and unique features.</a:t>
            </a:r>
            <a:endParaRPr lang="en-US" sz="1700" dirty="0"/>
          </a:p>
        </p:txBody>
      </p:sp>
      <p:sp>
        <p:nvSpPr>
          <p:cNvPr id="37" name="Shape 16">
            <a:extLst>
              <a:ext uri="{FF2B5EF4-FFF2-40B4-BE49-F238E27FC236}">
                <a16:creationId xmlns:a16="http://schemas.microsoft.com/office/drawing/2014/main" id="{2084A61D-FFB4-3148-837C-9CCB335CBBF1}"/>
              </a:ext>
            </a:extLst>
          </p:cNvPr>
          <p:cNvSpPr/>
          <p:nvPr/>
        </p:nvSpPr>
        <p:spPr>
          <a:xfrm>
            <a:off x="15512470" y="4974074"/>
            <a:ext cx="64486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38" name="Text 17">
            <a:extLst>
              <a:ext uri="{FF2B5EF4-FFF2-40B4-BE49-F238E27FC236}">
                <a16:creationId xmlns:a16="http://schemas.microsoft.com/office/drawing/2014/main" id="{C4ECE84E-60C4-8B9C-0A40-FCC43C9C4FEE}"/>
              </a:ext>
            </a:extLst>
          </p:cNvPr>
          <p:cNvSpPr/>
          <p:nvPr/>
        </p:nvSpPr>
        <p:spPr>
          <a:xfrm>
            <a:off x="15729045" y="51906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Cost Control</a:t>
            </a:r>
            <a:endParaRPr lang="en-US" sz="2200" dirty="0"/>
          </a:p>
        </p:txBody>
      </p:sp>
      <p:sp>
        <p:nvSpPr>
          <p:cNvPr id="39" name="Text 18">
            <a:extLst>
              <a:ext uri="{FF2B5EF4-FFF2-40B4-BE49-F238E27FC236}">
                <a16:creationId xmlns:a16="http://schemas.microsoft.com/office/drawing/2014/main" id="{C59B27C5-9977-2C0D-8B08-5C6C75D2C915}"/>
              </a:ext>
            </a:extLst>
          </p:cNvPr>
          <p:cNvSpPr/>
          <p:nvPr/>
        </p:nvSpPr>
        <p:spPr>
          <a:xfrm>
            <a:off x="15729045" y="5676781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optimize hosting and database queries to ensure cost-effectiveness.</a:t>
            </a:r>
            <a:endParaRPr lang="en-US" sz="1700" dirty="0"/>
          </a:p>
        </p:txBody>
      </p:sp>
      <p:sp>
        <p:nvSpPr>
          <p:cNvPr id="40" name="Text 0">
            <a:extLst>
              <a:ext uri="{FF2B5EF4-FFF2-40B4-BE49-F238E27FC236}">
                <a16:creationId xmlns:a16="http://schemas.microsoft.com/office/drawing/2014/main" id="{29261AE4-6FB1-B3E5-A5B1-7BD24AFD88B3}"/>
              </a:ext>
            </a:extLst>
          </p:cNvPr>
          <p:cNvSpPr/>
          <p:nvPr/>
        </p:nvSpPr>
        <p:spPr>
          <a:xfrm>
            <a:off x="948987" y="-979230"/>
            <a:ext cx="1224855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Feasibility &amp; Viability: A Comprehensive Analysis</a:t>
            </a:r>
            <a:endParaRPr lang="en-US" sz="44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70807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Research &amp; References: A Foundation for Innovation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488537"/>
            <a:ext cx="7627382" cy="3204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250000"/>
              </a:lnSpc>
            </a:pPr>
            <a:r>
              <a:rPr lang="en-US" sz="1700" b="1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Shadcn</a:t>
            </a: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 https://ui.shadcn.com/</a:t>
            </a:r>
          </a:p>
          <a:p>
            <a:pPr>
              <a:lnSpc>
                <a:spcPct val="250000"/>
              </a:lnSpc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Next.js -   https://nextjs.org/</a:t>
            </a:r>
          </a:p>
          <a:p>
            <a:pPr>
              <a:lnSpc>
                <a:spcPct val="250000"/>
              </a:lnSpc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</a:rPr>
              <a:t>Prisma -   https://www.prisma.io/</a:t>
            </a:r>
          </a:p>
          <a:p>
            <a:pPr>
              <a:lnSpc>
                <a:spcPct val="250000"/>
              </a:lnSpc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</a:rPr>
              <a:t>Stripe –     https://stripe.com/in</a:t>
            </a:r>
          </a:p>
          <a:p>
            <a:pPr>
              <a:lnSpc>
                <a:spcPct val="250000"/>
              </a:lnSpc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</a:rPr>
              <a:t>TypeScript- https://www.typescriptlang.org/</a:t>
            </a:r>
            <a:br>
              <a:rPr lang="en-US" sz="1700" dirty="0">
                <a:solidFill>
                  <a:srgbClr val="272525"/>
                </a:solidFill>
                <a:latin typeface="Montserrat" pitchFamily="34" charset="0"/>
              </a:rPr>
            </a:br>
            <a:endParaRPr lang="en-US" sz="1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5E8E6C-D592-39B3-60A2-D243C4417910}"/>
              </a:ext>
            </a:extLst>
          </p:cNvPr>
          <p:cNvSpPr/>
          <p:nvPr/>
        </p:nvSpPr>
        <p:spPr>
          <a:xfrm>
            <a:off x="12790025" y="7674015"/>
            <a:ext cx="1840375" cy="555585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71766AE9-DB55-C255-B211-B17E5A39C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754618" y="2292493"/>
            <a:ext cx="497324" cy="497324"/>
          </a:xfrm>
          <a:prstGeom prst="rect">
            <a:avLst/>
          </a:prstGeom>
        </p:spPr>
      </p:pic>
      <p:sp>
        <p:nvSpPr>
          <p:cNvPr id="7" name="Text 1">
            <a:extLst>
              <a:ext uri="{FF2B5EF4-FFF2-40B4-BE49-F238E27FC236}">
                <a16:creationId xmlns:a16="http://schemas.microsoft.com/office/drawing/2014/main" id="{0E5A5A2D-3E7B-E680-9926-71169A5690BC}"/>
              </a:ext>
            </a:extLst>
          </p:cNvPr>
          <p:cNvSpPr/>
          <p:nvPr/>
        </p:nvSpPr>
        <p:spPr>
          <a:xfrm>
            <a:off x="-14754618" y="2988771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Empowers Businesses</a:t>
            </a:r>
            <a:endParaRPr lang="en-US" sz="205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65D0FF8C-F53C-4DC1-0390-96B32EC4C2E8}"/>
              </a:ext>
            </a:extLst>
          </p:cNvPr>
          <p:cNvSpPr/>
          <p:nvPr/>
        </p:nvSpPr>
        <p:spPr>
          <a:xfrm>
            <a:off x="-14754618" y="3435255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provides a secure and user-friendly platform for businesses of all sizes.</a:t>
            </a:r>
            <a:endParaRPr lang="en-US" sz="1550" dirty="0"/>
          </a:p>
        </p:txBody>
      </p:sp>
      <p:pic>
        <p:nvPicPr>
          <p:cNvPr id="9" name="Image 1" descr="preencoded.png">
            <a:extLst>
              <a:ext uri="{FF2B5EF4-FFF2-40B4-BE49-F238E27FC236}">
                <a16:creationId xmlns:a16="http://schemas.microsoft.com/office/drawing/2014/main" id="{6722A713-4E57-3A9C-9A59-C47A61C326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370624" y="2292493"/>
            <a:ext cx="497324" cy="497324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94E73DA0-CE30-07D1-5B9D-6A4FA4D7BBBF}"/>
              </a:ext>
            </a:extLst>
          </p:cNvPr>
          <p:cNvSpPr/>
          <p:nvPr/>
        </p:nvSpPr>
        <p:spPr>
          <a:xfrm>
            <a:off x="-11370624" y="2988771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Affordable</a:t>
            </a:r>
            <a:endParaRPr lang="en-US" sz="2050" dirty="0"/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4B92CB4E-423E-E94D-E764-5EDFBAE048D9}"/>
              </a:ext>
            </a:extLst>
          </p:cNvPr>
          <p:cNvSpPr/>
          <p:nvPr/>
        </p:nvSpPr>
        <p:spPr>
          <a:xfrm>
            <a:off x="-11370624" y="3435255"/>
            <a:ext cx="3085624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reduces web development costs, making secure data management accessible to all.</a:t>
            </a:r>
            <a:endParaRPr lang="en-US" sz="1550" dirty="0"/>
          </a:p>
        </p:txBody>
      </p:sp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FFD977FC-A632-14C2-67A0-566797915B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986630" y="2292493"/>
            <a:ext cx="497324" cy="497324"/>
          </a:xfrm>
          <a:prstGeom prst="rect">
            <a:avLst/>
          </a:prstGeom>
        </p:spPr>
      </p:pic>
      <p:sp>
        <p:nvSpPr>
          <p:cNvPr id="13" name="Text 5">
            <a:extLst>
              <a:ext uri="{FF2B5EF4-FFF2-40B4-BE49-F238E27FC236}">
                <a16:creationId xmlns:a16="http://schemas.microsoft.com/office/drawing/2014/main" id="{1E9B50BD-B91B-BF0D-E00D-78E087D7A4A0}"/>
              </a:ext>
            </a:extLst>
          </p:cNvPr>
          <p:cNvSpPr/>
          <p:nvPr/>
        </p:nvSpPr>
        <p:spPr>
          <a:xfrm>
            <a:off x="-7986630" y="2988771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Secure &amp; Private</a:t>
            </a:r>
            <a:endParaRPr lang="en-US" sz="2050" dirty="0"/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4D8B6E9B-4C6A-B67B-4536-6C74F387C74D}"/>
              </a:ext>
            </a:extLst>
          </p:cNvPr>
          <p:cNvSpPr/>
          <p:nvPr/>
        </p:nvSpPr>
        <p:spPr>
          <a:xfrm>
            <a:off x="-7986630" y="3435255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prioritizes data security with encryption and role-based access control.</a:t>
            </a:r>
            <a:endParaRPr lang="en-US" sz="1550" dirty="0"/>
          </a:p>
        </p:txBody>
      </p:sp>
      <p:pic>
        <p:nvPicPr>
          <p:cNvPr id="15" name="Image 3" descr="preencoded.png">
            <a:extLst>
              <a:ext uri="{FF2B5EF4-FFF2-40B4-BE49-F238E27FC236}">
                <a16:creationId xmlns:a16="http://schemas.microsoft.com/office/drawing/2014/main" id="{4C838E11-C1CD-FB9D-1BD0-B488C6C474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602635" y="2292493"/>
            <a:ext cx="497324" cy="497324"/>
          </a:xfrm>
          <a:prstGeom prst="rect">
            <a:avLst/>
          </a:prstGeom>
        </p:spPr>
      </p:pic>
      <p:sp>
        <p:nvSpPr>
          <p:cNvPr id="16" name="Text 7">
            <a:extLst>
              <a:ext uri="{FF2B5EF4-FFF2-40B4-BE49-F238E27FC236}">
                <a16:creationId xmlns:a16="http://schemas.microsoft.com/office/drawing/2014/main" id="{2D72C34E-82BE-9358-E3DA-1013AC904694}"/>
              </a:ext>
            </a:extLst>
          </p:cNvPr>
          <p:cNvSpPr/>
          <p:nvPr/>
        </p:nvSpPr>
        <p:spPr>
          <a:xfrm>
            <a:off x="-4602635" y="2988771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Security</a:t>
            </a:r>
            <a:endParaRPr lang="en-US" sz="2050" dirty="0"/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8ADCE809-69C2-2AA3-BF44-FB53EE05872D}"/>
              </a:ext>
            </a:extLst>
          </p:cNvPr>
          <p:cNvSpPr/>
          <p:nvPr/>
        </p:nvSpPr>
        <p:spPr>
          <a:xfrm>
            <a:off x="-4602635" y="3435255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uses AI-powered threat detection to ensure proactive security measures.</a:t>
            </a:r>
            <a:endParaRPr lang="en-US" sz="1550" dirty="0"/>
          </a:p>
        </p:txBody>
      </p:sp>
      <p:pic>
        <p:nvPicPr>
          <p:cNvPr id="18" name="Image 4" descr="preencoded.png">
            <a:extLst>
              <a:ext uri="{FF2B5EF4-FFF2-40B4-BE49-F238E27FC236}">
                <a16:creationId xmlns:a16="http://schemas.microsoft.com/office/drawing/2014/main" id="{907B0921-BC15-3C0B-3FD7-A563AC9C17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314212" y="5444672"/>
            <a:ext cx="497324" cy="497324"/>
          </a:xfrm>
          <a:prstGeom prst="rect">
            <a:avLst/>
          </a:prstGeom>
        </p:spPr>
      </p:pic>
      <p:sp>
        <p:nvSpPr>
          <p:cNvPr id="19" name="Text 9">
            <a:extLst>
              <a:ext uri="{FF2B5EF4-FFF2-40B4-BE49-F238E27FC236}">
                <a16:creationId xmlns:a16="http://schemas.microsoft.com/office/drawing/2014/main" id="{E31A626E-DE28-2523-C3E9-BF6ABBE15173}"/>
              </a:ext>
            </a:extLst>
          </p:cNvPr>
          <p:cNvSpPr/>
          <p:nvPr/>
        </p:nvSpPr>
        <p:spPr>
          <a:xfrm>
            <a:off x="15314212" y="6140949"/>
            <a:ext cx="261806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Eco-Friendly</a:t>
            </a:r>
            <a:endParaRPr lang="en-US" sz="2050" dirty="0"/>
          </a:p>
        </p:txBody>
      </p:sp>
      <p:sp>
        <p:nvSpPr>
          <p:cNvPr id="20" name="Text 10">
            <a:extLst>
              <a:ext uri="{FF2B5EF4-FFF2-40B4-BE49-F238E27FC236}">
                <a16:creationId xmlns:a16="http://schemas.microsoft.com/office/drawing/2014/main" id="{07A780F9-855C-EC76-B72A-A034F7B2C312}"/>
              </a:ext>
            </a:extLst>
          </p:cNvPr>
          <p:cNvSpPr/>
          <p:nvPr/>
        </p:nvSpPr>
        <p:spPr>
          <a:xfrm>
            <a:off x="15314212" y="6587434"/>
            <a:ext cx="3085624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Vault-X promotes sustainability by reducing paper use and promoting digital workflows.</a:t>
            </a:r>
            <a:endParaRPr lang="en-US" sz="1550" dirty="0"/>
          </a:p>
        </p:txBody>
      </p:sp>
      <p:pic>
        <p:nvPicPr>
          <p:cNvPr id="21" name="Image 5" descr="preencoded.png">
            <a:extLst>
              <a:ext uri="{FF2B5EF4-FFF2-40B4-BE49-F238E27FC236}">
                <a16:creationId xmlns:a16="http://schemas.microsoft.com/office/drawing/2014/main" id="{84BA0A55-C0D2-92F4-3314-2D319D3BC7E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698206" y="5444672"/>
            <a:ext cx="497324" cy="497324"/>
          </a:xfrm>
          <a:prstGeom prst="rect">
            <a:avLst/>
          </a:prstGeom>
        </p:spPr>
      </p:pic>
      <p:sp>
        <p:nvSpPr>
          <p:cNvPr id="22" name="Text 11">
            <a:extLst>
              <a:ext uri="{FF2B5EF4-FFF2-40B4-BE49-F238E27FC236}">
                <a16:creationId xmlns:a16="http://schemas.microsoft.com/office/drawing/2014/main" id="{14E81AD5-C94F-22EF-C225-039979A984D6}"/>
              </a:ext>
            </a:extLst>
          </p:cNvPr>
          <p:cNvSpPr/>
          <p:nvPr/>
        </p:nvSpPr>
        <p:spPr>
          <a:xfrm>
            <a:off x="18698206" y="6140949"/>
            <a:ext cx="2676168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Improves Collaboration</a:t>
            </a:r>
            <a:endParaRPr lang="en-US" sz="2050" dirty="0"/>
          </a:p>
        </p:txBody>
      </p:sp>
      <p:sp>
        <p:nvSpPr>
          <p:cNvPr id="23" name="Text 12">
            <a:extLst>
              <a:ext uri="{FF2B5EF4-FFF2-40B4-BE49-F238E27FC236}">
                <a16:creationId xmlns:a16="http://schemas.microsoft.com/office/drawing/2014/main" id="{7D8C82F1-8E23-BE5C-2A90-BC0F8DD48843}"/>
              </a:ext>
            </a:extLst>
          </p:cNvPr>
          <p:cNvSpPr/>
          <p:nvPr/>
        </p:nvSpPr>
        <p:spPr>
          <a:xfrm>
            <a:off x="18698206" y="6587434"/>
            <a:ext cx="3085624" cy="954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platform enhances teamwork with real-time tools and seamless communication.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7306" y="2895589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11500" b="1" dirty="0">
                <a:solidFill>
                  <a:srgbClr val="7068F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Thank You</a:t>
            </a:r>
          </a:p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Vault-X, The Future of Secure Data Management</a:t>
            </a:r>
            <a:endParaRPr lang="en-US" sz="44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A6C00F-B2BA-C3D1-C80A-F6AAE97D9A6E}"/>
              </a:ext>
            </a:extLst>
          </p:cNvPr>
          <p:cNvSpPr/>
          <p:nvPr/>
        </p:nvSpPr>
        <p:spPr>
          <a:xfrm>
            <a:off x="12790025" y="7674015"/>
            <a:ext cx="1840375" cy="555585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1156</Words>
  <Application>Microsoft Office PowerPoint</Application>
  <PresentationFormat>Custom</PresentationFormat>
  <Paragraphs>174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Barlow Bold</vt:lpstr>
      <vt:lpstr>Arial</vt:lpstr>
      <vt:lpstr>Montserrat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Sahil Tambadkar</cp:lastModifiedBy>
  <cp:revision>4</cp:revision>
  <dcterms:created xsi:type="dcterms:W3CDTF">2025-02-01T04:07:55Z</dcterms:created>
  <dcterms:modified xsi:type="dcterms:W3CDTF">2025-02-01T07:21:04Z</dcterms:modified>
</cp:coreProperties>
</file>